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5393" r:id="rId2"/>
    <p:sldId id="5430" r:id="rId3"/>
    <p:sldId id="5449" r:id="rId4"/>
    <p:sldId id="5452" r:id="rId5"/>
    <p:sldId id="5450" r:id="rId6"/>
    <p:sldId id="5447" r:id="rId7"/>
    <p:sldId id="5453" r:id="rId8"/>
    <p:sldId id="5383" r:id="rId9"/>
    <p:sldId id="5454" r:id="rId10"/>
    <p:sldId id="5456" r:id="rId11"/>
    <p:sldId id="5457" r:id="rId12"/>
    <p:sldId id="5458" r:id="rId13"/>
    <p:sldId id="5444" r:id="rId14"/>
    <p:sldId id="5445" r:id="rId15"/>
    <p:sldId id="4708" r:id="rId16"/>
    <p:sldId id="5459" r:id="rId17"/>
    <p:sldId id="5460" r:id="rId18"/>
    <p:sldId id="5266" r:id="rId19"/>
    <p:sldId id="5462" r:id="rId20"/>
    <p:sldId id="5463" r:id="rId21"/>
    <p:sldId id="5461" r:id="rId22"/>
    <p:sldId id="332" r:id="rId23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ilherme Moreira" initials="GM" lastIdx="1" clrIdx="0">
    <p:extLst>
      <p:ext uri="{19B8F6BF-5375-455C-9EA6-DF929625EA0E}">
        <p15:presenceInfo xmlns:p15="http://schemas.microsoft.com/office/powerpoint/2012/main" userId="db71fa220fa7a73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F75337-E502-43D2-83D7-2FCB5DC3828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7DA30BC-C2FD-4869-82C2-0D3E24AA8563}">
      <dgm:prSet/>
      <dgm:spPr/>
      <dgm:t>
        <a:bodyPr/>
        <a:lstStyle/>
        <a:p>
          <a:r>
            <a:rPr lang="pt-BR" b="1"/>
            <a:t>Emprega cerca de 300 mil pessoas, sendo 200 mil diretos e mais 100 mil indiretos</a:t>
          </a:r>
          <a:endParaRPr lang="en-US"/>
        </a:p>
      </dgm:t>
    </dgm:pt>
    <dgm:pt modelId="{EB00AB81-8639-4026-B9D7-DE12D0F54CDE}" type="parTrans" cxnId="{1F2D0B83-41FC-4FBD-B4DE-546ADC433D32}">
      <dgm:prSet/>
      <dgm:spPr/>
      <dgm:t>
        <a:bodyPr/>
        <a:lstStyle/>
        <a:p>
          <a:endParaRPr lang="en-US"/>
        </a:p>
      </dgm:t>
    </dgm:pt>
    <dgm:pt modelId="{85B260E6-65AF-4C84-BF06-33121ABD6070}" type="sibTrans" cxnId="{1F2D0B83-41FC-4FBD-B4DE-546ADC433D32}">
      <dgm:prSet/>
      <dgm:spPr/>
      <dgm:t>
        <a:bodyPr/>
        <a:lstStyle/>
        <a:p>
          <a:endParaRPr lang="en-US"/>
        </a:p>
      </dgm:t>
    </dgm:pt>
    <dgm:pt modelId="{9527CD43-8932-47BA-877F-5C4BA876B09B}">
      <dgm:prSet/>
      <dgm:spPr/>
      <dgm:t>
        <a:bodyPr/>
        <a:lstStyle/>
        <a:p>
          <a:r>
            <a:rPr lang="pt-BR" b="1"/>
            <a:t>Faturamento em 2025 de aproximadamente 55 bilhões de reais</a:t>
          </a:r>
          <a:endParaRPr lang="en-US"/>
        </a:p>
      </dgm:t>
    </dgm:pt>
    <dgm:pt modelId="{D1FA8402-8F13-43EE-972D-5E0F4696B122}" type="parTrans" cxnId="{5161DD09-7D70-42BC-B0E9-2EE5EB5C2E7C}">
      <dgm:prSet/>
      <dgm:spPr/>
      <dgm:t>
        <a:bodyPr/>
        <a:lstStyle/>
        <a:p>
          <a:endParaRPr lang="en-US"/>
        </a:p>
      </dgm:t>
    </dgm:pt>
    <dgm:pt modelId="{ACDD9D6A-631E-467A-89EB-7851A71CBB4F}" type="sibTrans" cxnId="{5161DD09-7D70-42BC-B0E9-2EE5EB5C2E7C}">
      <dgm:prSet/>
      <dgm:spPr/>
      <dgm:t>
        <a:bodyPr/>
        <a:lstStyle/>
        <a:p>
          <a:endParaRPr lang="en-US"/>
        </a:p>
      </dgm:t>
    </dgm:pt>
    <dgm:pt modelId="{0D997A2A-4963-48CE-B07E-F193806FD3E2}">
      <dgm:prSet/>
      <dgm:spPr/>
      <dgm:t>
        <a:bodyPr/>
        <a:lstStyle/>
        <a:p>
          <a:r>
            <a:rPr lang="pt-BR" b="1" dirty="0"/>
            <a:t>Forte crescimento do setor em 2024 com excelentes projeções para os próximos anos, apesar de todas as incertezas colocadas.</a:t>
          </a:r>
          <a:endParaRPr lang="en-US" dirty="0"/>
        </a:p>
      </dgm:t>
    </dgm:pt>
    <dgm:pt modelId="{E42145A4-81CA-48A9-AB2E-D4AD519DD104}" type="parTrans" cxnId="{539354C9-AD32-4CBA-B612-51574A737C65}">
      <dgm:prSet/>
      <dgm:spPr/>
      <dgm:t>
        <a:bodyPr/>
        <a:lstStyle/>
        <a:p>
          <a:endParaRPr lang="en-US"/>
        </a:p>
      </dgm:t>
    </dgm:pt>
    <dgm:pt modelId="{AD6A5E8D-D99E-43AF-9918-4916532092F6}" type="sibTrans" cxnId="{539354C9-AD32-4CBA-B612-51574A737C65}">
      <dgm:prSet/>
      <dgm:spPr/>
      <dgm:t>
        <a:bodyPr/>
        <a:lstStyle/>
        <a:p>
          <a:endParaRPr lang="en-US"/>
        </a:p>
      </dgm:t>
    </dgm:pt>
    <dgm:pt modelId="{063AD4B5-AF5A-471E-B899-1B7DAF187D9B}" type="pres">
      <dgm:prSet presAssocID="{B9F75337-E502-43D2-83D7-2FCB5DC38286}" presName="linear" presStyleCnt="0">
        <dgm:presLayoutVars>
          <dgm:animLvl val="lvl"/>
          <dgm:resizeHandles val="exact"/>
        </dgm:presLayoutVars>
      </dgm:prSet>
      <dgm:spPr/>
    </dgm:pt>
    <dgm:pt modelId="{C170B54B-429F-4308-B1F6-ACAD84F1B001}" type="pres">
      <dgm:prSet presAssocID="{87DA30BC-C2FD-4869-82C2-0D3E24AA856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D2D159C-0179-419D-A5A5-BBA5EDC7C631}" type="pres">
      <dgm:prSet presAssocID="{85B260E6-65AF-4C84-BF06-33121ABD6070}" presName="spacer" presStyleCnt="0"/>
      <dgm:spPr/>
    </dgm:pt>
    <dgm:pt modelId="{DE57D0E2-4DD8-43CB-91C5-0898289B5C82}" type="pres">
      <dgm:prSet presAssocID="{9527CD43-8932-47BA-877F-5C4BA876B09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E23CB8E-0B0D-4139-85A5-5EB01FBEBFD4}" type="pres">
      <dgm:prSet presAssocID="{ACDD9D6A-631E-467A-89EB-7851A71CBB4F}" presName="spacer" presStyleCnt="0"/>
      <dgm:spPr/>
    </dgm:pt>
    <dgm:pt modelId="{F91FEEB0-4E9E-44CA-8D4B-9AB1E29597D0}" type="pres">
      <dgm:prSet presAssocID="{0D997A2A-4963-48CE-B07E-F193806FD3E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E288706-0A12-4A79-AAD4-1BAA161112D3}" type="presOf" srcId="{B9F75337-E502-43D2-83D7-2FCB5DC38286}" destId="{063AD4B5-AF5A-471E-B899-1B7DAF187D9B}" srcOrd="0" destOrd="0" presId="urn:microsoft.com/office/officeart/2005/8/layout/vList2"/>
    <dgm:cxn modelId="{5161DD09-7D70-42BC-B0E9-2EE5EB5C2E7C}" srcId="{B9F75337-E502-43D2-83D7-2FCB5DC38286}" destId="{9527CD43-8932-47BA-877F-5C4BA876B09B}" srcOrd="1" destOrd="0" parTransId="{D1FA8402-8F13-43EE-972D-5E0F4696B122}" sibTransId="{ACDD9D6A-631E-467A-89EB-7851A71CBB4F}"/>
    <dgm:cxn modelId="{ADC3963E-F86D-4DFA-AC64-7193CCEC06F6}" type="presOf" srcId="{87DA30BC-C2FD-4869-82C2-0D3E24AA8563}" destId="{C170B54B-429F-4308-B1F6-ACAD84F1B001}" srcOrd="0" destOrd="0" presId="urn:microsoft.com/office/officeart/2005/8/layout/vList2"/>
    <dgm:cxn modelId="{4E866263-EC62-4708-B835-28CD3522DDAC}" type="presOf" srcId="{9527CD43-8932-47BA-877F-5C4BA876B09B}" destId="{DE57D0E2-4DD8-43CB-91C5-0898289B5C82}" srcOrd="0" destOrd="0" presId="urn:microsoft.com/office/officeart/2005/8/layout/vList2"/>
    <dgm:cxn modelId="{42C6227A-0581-4531-A77D-1D9A1329A383}" type="presOf" srcId="{0D997A2A-4963-48CE-B07E-F193806FD3E2}" destId="{F91FEEB0-4E9E-44CA-8D4B-9AB1E29597D0}" srcOrd="0" destOrd="0" presId="urn:microsoft.com/office/officeart/2005/8/layout/vList2"/>
    <dgm:cxn modelId="{1F2D0B83-41FC-4FBD-B4DE-546ADC433D32}" srcId="{B9F75337-E502-43D2-83D7-2FCB5DC38286}" destId="{87DA30BC-C2FD-4869-82C2-0D3E24AA8563}" srcOrd="0" destOrd="0" parTransId="{EB00AB81-8639-4026-B9D7-DE12D0F54CDE}" sibTransId="{85B260E6-65AF-4C84-BF06-33121ABD6070}"/>
    <dgm:cxn modelId="{539354C9-AD32-4CBA-B612-51574A737C65}" srcId="{B9F75337-E502-43D2-83D7-2FCB5DC38286}" destId="{0D997A2A-4963-48CE-B07E-F193806FD3E2}" srcOrd="2" destOrd="0" parTransId="{E42145A4-81CA-48A9-AB2E-D4AD519DD104}" sibTransId="{AD6A5E8D-D99E-43AF-9918-4916532092F6}"/>
    <dgm:cxn modelId="{6FC41F68-434B-4E04-BD99-EE97A2DFA93A}" type="presParOf" srcId="{063AD4B5-AF5A-471E-B899-1B7DAF187D9B}" destId="{C170B54B-429F-4308-B1F6-ACAD84F1B001}" srcOrd="0" destOrd="0" presId="urn:microsoft.com/office/officeart/2005/8/layout/vList2"/>
    <dgm:cxn modelId="{D0840D61-7D1D-4AB7-91C4-EB2C04D31E76}" type="presParOf" srcId="{063AD4B5-AF5A-471E-B899-1B7DAF187D9B}" destId="{DD2D159C-0179-419D-A5A5-BBA5EDC7C631}" srcOrd="1" destOrd="0" presId="urn:microsoft.com/office/officeart/2005/8/layout/vList2"/>
    <dgm:cxn modelId="{2924FCBC-E835-40C0-AA1B-20B7372C444A}" type="presParOf" srcId="{063AD4B5-AF5A-471E-B899-1B7DAF187D9B}" destId="{DE57D0E2-4DD8-43CB-91C5-0898289B5C82}" srcOrd="2" destOrd="0" presId="urn:microsoft.com/office/officeart/2005/8/layout/vList2"/>
    <dgm:cxn modelId="{08532D2F-01CE-46BA-B46E-0FE1C17ABC44}" type="presParOf" srcId="{063AD4B5-AF5A-471E-B899-1B7DAF187D9B}" destId="{3E23CB8E-0B0D-4139-85A5-5EB01FBEBFD4}" srcOrd="3" destOrd="0" presId="urn:microsoft.com/office/officeart/2005/8/layout/vList2"/>
    <dgm:cxn modelId="{E3DE1379-8817-4689-9C43-D81EB17E0F82}" type="presParOf" srcId="{063AD4B5-AF5A-471E-B899-1B7DAF187D9B}" destId="{F91FEEB0-4E9E-44CA-8D4B-9AB1E29597D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F75337-E502-43D2-83D7-2FCB5DC3828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63AD4B5-AF5A-471E-B899-1B7DAF187D9B}" type="pres">
      <dgm:prSet presAssocID="{B9F75337-E502-43D2-83D7-2FCB5DC38286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5E288706-0A12-4A79-AAD4-1BAA161112D3}" type="presOf" srcId="{B9F75337-E502-43D2-83D7-2FCB5DC38286}" destId="{063AD4B5-AF5A-471E-B899-1B7DAF187D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F75337-E502-43D2-83D7-2FCB5DC3828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63AD4B5-AF5A-471E-B899-1B7DAF187D9B}" type="pres">
      <dgm:prSet presAssocID="{B9F75337-E502-43D2-83D7-2FCB5DC38286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5E288706-0A12-4A79-AAD4-1BAA161112D3}" type="presOf" srcId="{B9F75337-E502-43D2-83D7-2FCB5DC38286}" destId="{063AD4B5-AF5A-471E-B899-1B7DAF187D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F75337-E502-43D2-83D7-2FCB5DC3828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63AD4B5-AF5A-471E-B899-1B7DAF187D9B}" type="pres">
      <dgm:prSet presAssocID="{B9F75337-E502-43D2-83D7-2FCB5DC38286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5E288706-0A12-4A79-AAD4-1BAA161112D3}" type="presOf" srcId="{B9F75337-E502-43D2-83D7-2FCB5DC38286}" destId="{063AD4B5-AF5A-471E-B899-1B7DAF187D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9F75337-E502-43D2-83D7-2FCB5DC3828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7DA30BC-C2FD-4869-82C2-0D3E24AA8563}">
      <dgm:prSet/>
      <dgm:spPr/>
      <dgm:t>
        <a:bodyPr/>
        <a:lstStyle/>
        <a:p>
          <a:r>
            <a:rPr lang="pt-BR" b="1" dirty="0"/>
            <a:t>Bons Números de Ar-Condicionado e Refrigeração impulsionam demais áreas como qualidade do ar, projetos, instalação e manutenção</a:t>
          </a:r>
          <a:endParaRPr lang="en-US" dirty="0"/>
        </a:p>
      </dgm:t>
    </dgm:pt>
    <dgm:pt modelId="{EB00AB81-8639-4026-B9D7-DE12D0F54CDE}" type="parTrans" cxnId="{1F2D0B83-41FC-4FBD-B4DE-546ADC433D32}">
      <dgm:prSet/>
      <dgm:spPr/>
      <dgm:t>
        <a:bodyPr/>
        <a:lstStyle/>
        <a:p>
          <a:endParaRPr lang="en-US"/>
        </a:p>
      </dgm:t>
    </dgm:pt>
    <dgm:pt modelId="{85B260E6-65AF-4C84-BF06-33121ABD6070}" type="sibTrans" cxnId="{1F2D0B83-41FC-4FBD-B4DE-546ADC433D32}">
      <dgm:prSet/>
      <dgm:spPr/>
      <dgm:t>
        <a:bodyPr/>
        <a:lstStyle/>
        <a:p>
          <a:endParaRPr lang="en-US"/>
        </a:p>
      </dgm:t>
    </dgm:pt>
    <dgm:pt modelId="{9527CD43-8932-47BA-877F-5C4BA876B09B}">
      <dgm:prSet/>
      <dgm:spPr/>
      <dgm:t>
        <a:bodyPr/>
        <a:lstStyle/>
        <a:p>
          <a:r>
            <a:rPr lang="pt-BR" b="1" dirty="0"/>
            <a:t>Setor AVAC-R sempre mostra enorme potencial de crescimento no Brasil mesmo com todas as dificuldades do ambiente de negócios</a:t>
          </a:r>
          <a:endParaRPr lang="en-US" dirty="0"/>
        </a:p>
      </dgm:t>
    </dgm:pt>
    <dgm:pt modelId="{D1FA8402-8F13-43EE-972D-5E0F4696B122}" type="parTrans" cxnId="{5161DD09-7D70-42BC-B0E9-2EE5EB5C2E7C}">
      <dgm:prSet/>
      <dgm:spPr/>
      <dgm:t>
        <a:bodyPr/>
        <a:lstStyle/>
        <a:p>
          <a:endParaRPr lang="en-US"/>
        </a:p>
      </dgm:t>
    </dgm:pt>
    <dgm:pt modelId="{ACDD9D6A-631E-467A-89EB-7851A71CBB4F}" type="sibTrans" cxnId="{5161DD09-7D70-42BC-B0E9-2EE5EB5C2E7C}">
      <dgm:prSet/>
      <dgm:spPr/>
      <dgm:t>
        <a:bodyPr/>
        <a:lstStyle/>
        <a:p>
          <a:endParaRPr lang="en-US"/>
        </a:p>
      </dgm:t>
    </dgm:pt>
    <dgm:pt modelId="{0D997A2A-4963-48CE-B07E-F193806FD3E2}">
      <dgm:prSet/>
      <dgm:spPr/>
      <dgm:t>
        <a:bodyPr/>
        <a:lstStyle/>
        <a:p>
          <a:r>
            <a:rPr lang="pt-BR" dirty="0"/>
            <a:t>Aumento da conscientização que respirar ar puro, com qualidade e sem impurezas, é primordial. Pesquisas relacionadas aos efeitos da poluição na saúde mostram a associação entre a exposição ao material particulado fino, encontrado no ar, com mortes prematuras, doenças crônicas e problemas respiratórios.</a:t>
          </a:r>
          <a:endParaRPr lang="en-US" dirty="0"/>
        </a:p>
      </dgm:t>
    </dgm:pt>
    <dgm:pt modelId="{E42145A4-81CA-48A9-AB2E-D4AD519DD104}" type="parTrans" cxnId="{539354C9-AD32-4CBA-B612-51574A737C65}">
      <dgm:prSet/>
      <dgm:spPr/>
      <dgm:t>
        <a:bodyPr/>
        <a:lstStyle/>
        <a:p>
          <a:endParaRPr lang="en-US"/>
        </a:p>
      </dgm:t>
    </dgm:pt>
    <dgm:pt modelId="{AD6A5E8D-D99E-43AF-9918-4916532092F6}" type="sibTrans" cxnId="{539354C9-AD32-4CBA-B612-51574A737C65}">
      <dgm:prSet/>
      <dgm:spPr/>
      <dgm:t>
        <a:bodyPr/>
        <a:lstStyle/>
        <a:p>
          <a:endParaRPr lang="en-US"/>
        </a:p>
      </dgm:t>
    </dgm:pt>
    <dgm:pt modelId="{063AD4B5-AF5A-471E-B899-1B7DAF187D9B}" type="pres">
      <dgm:prSet presAssocID="{B9F75337-E502-43D2-83D7-2FCB5DC38286}" presName="linear" presStyleCnt="0">
        <dgm:presLayoutVars>
          <dgm:animLvl val="lvl"/>
          <dgm:resizeHandles val="exact"/>
        </dgm:presLayoutVars>
      </dgm:prSet>
      <dgm:spPr/>
    </dgm:pt>
    <dgm:pt modelId="{C170B54B-429F-4308-B1F6-ACAD84F1B001}" type="pres">
      <dgm:prSet presAssocID="{87DA30BC-C2FD-4869-82C2-0D3E24AA856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D2D159C-0179-419D-A5A5-BBA5EDC7C631}" type="pres">
      <dgm:prSet presAssocID="{85B260E6-65AF-4C84-BF06-33121ABD6070}" presName="spacer" presStyleCnt="0"/>
      <dgm:spPr/>
    </dgm:pt>
    <dgm:pt modelId="{DE57D0E2-4DD8-43CB-91C5-0898289B5C82}" type="pres">
      <dgm:prSet presAssocID="{9527CD43-8932-47BA-877F-5C4BA876B09B}" presName="parentText" presStyleLbl="node1" presStyleIdx="1" presStyleCnt="3" custLinFactNeighborX="-696" custLinFactNeighborY="-15194">
        <dgm:presLayoutVars>
          <dgm:chMax val="0"/>
          <dgm:bulletEnabled val="1"/>
        </dgm:presLayoutVars>
      </dgm:prSet>
      <dgm:spPr/>
    </dgm:pt>
    <dgm:pt modelId="{3E23CB8E-0B0D-4139-85A5-5EB01FBEBFD4}" type="pres">
      <dgm:prSet presAssocID="{ACDD9D6A-631E-467A-89EB-7851A71CBB4F}" presName="spacer" presStyleCnt="0"/>
      <dgm:spPr/>
    </dgm:pt>
    <dgm:pt modelId="{F91FEEB0-4E9E-44CA-8D4B-9AB1E29597D0}" type="pres">
      <dgm:prSet presAssocID="{0D997A2A-4963-48CE-B07E-F193806FD3E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E288706-0A12-4A79-AAD4-1BAA161112D3}" type="presOf" srcId="{B9F75337-E502-43D2-83D7-2FCB5DC38286}" destId="{063AD4B5-AF5A-471E-B899-1B7DAF187D9B}" srcOrd="0" destOrd="0" presId="urn:microsoft.com/office/officeart/2005/8/layout/vList2"/>
    <dgm:cxn modelId="{5161DD09-7D70-42BC-B0E9-2EE5EB5C2E7C}" srcId="{B9F75337-E502-43D2-83D7-2FCB5DC38286}" destId="{9527CD43-8932-47BA-877F-5C4BA876B09B}" srcOrd="1" destOrd="0" parTransId="{D1FA8402-8F13-43EE-972D-5E0F4696B122}" sibTransId="{ACDD9D6A-631E-467A-89EB-7851A71CBB4F}"/>
    <dgm:cxn modelId="{ADC3963E-F86D-4DFA-AC64-7193CCEC06F6}" type="presOf" srcId="{87DA30BC-C2FD-4869-82C2-0D3E24AA8563}" destId="{C170B54B-429F-4308-B1F6-ACAD84F1B001}" srcOrd="0" destOrd="0" presId="urn:microsoft.com/office/officeart/2005/8/layout/vList2"/>
    <dgm:cxn modelId="{4E866263-EC62-4708-B835-28CD3522DDAC}" type="presOf" srcId="{9527CD43-8932-47BA-877F-5C4BA876B09B}" destId="{DE57D0E2-4DD8-43CB-91C5-0898289B5C82}" srcOrd="0" destOrd="0" presId="urn:microsoft.com/office/officeart/2005/8/layout/vList2"/>
    <dgm:cxn modelId="{42C6227A-0581-4531-A77D-1D9A1329A383}" type="presOf" srcId="{0D997A2A-4963-48CE-B07E-F193806FD3E2}" destId="{F91FEEB0-4E9E-44CA-8D4B-9AB1E29597D0}" srcOrd="0" destOrd="0" presId="urn:microsoft.com/office/officeart/2005/8/layout/vList2"/>
    <dgm:cxn modelId="{1F2D0B83-41FC-4FBD-B4DE-546ADC433D32}" srcId="{B9F75337-E502-43D2-83D7-2FCB5DC38286}" destId="{87DA30BC-C2FD-4869-82C2-0D3E24AA8563}" srcOrd="0" destOrd="0" parTransId="{EB00AB81-8639-4026-B9D7-DE12D0F54CDE}" sibTransId="{85B260E6-65AF-4C84-BF06-33121ABD6070}"/>
    <dgm:cxn modelId="{539354C9-AD32-4CBA-B612-51574A737C65}" srcId="{B9F75337-E502-43D2-83D7-2FCB5DC38286}" destId="{0D997A2A-4963-48CE-B07E-F193806FD3E2}" srcOrd="2" destOrd="0" parTransId="{E42145A4-81CA-48A9-AB2E-D4AD519DD104}" sibTransId="{AD6A5E8D-D99E-43AF-9918-4916532092F6}"/>
    <dgm:cxn modelId="{6FC41F68-434B-4E04-BD99-EE97A2DFA93A}" type="presParOf" srcId="{063AD4B5-AF5A-471E-B899-1B7DAF187D9B}" destId="{C170B54B-429F-4308-B1F6-ACAD84F1B001}" srcOrd="0" destOrd="0" presId="urn:microsoft.com/office/officeart/2005/8/layout/vList2"/>
    <dgm:cxn modelId="{D0840D61-7D1D-4AB7-91C4-EB2C04D31E76}" type="presParOf" srcId="{063AD4B5-AF5A-471E-B899-1B7DAF187D9B}" destId="{DD2D159C-0179-419D-A5A5-BBA5EDC7C631}" srcOrd="1" destOrd="0" presId="urn:microsoft.com/office/officeart/2005/8/layout/vList2"/>
    <dgm:cxn modelId="{2924FCBC-E835-40C0-AA1B-20B7372C444A}" type="presParOf" srcId="{063AD4B5-AF5A-471E-B899-1B7DAF187D9B}" destId="{DE57D0E2-4DD8-43CB-91C5-0898289B5C82}" srcOrd="2" destOrd="0" presId="urn:microsoft.com/office/officeart/2005/8/layout/vList2"/>
    <dgm:cxn modelId="{08532D2F-01CE-46BA-B46E-0FE1C17ABC44}" type="presParOf" srcId="{063AD4B5-AF5A-471E-B899-1B7DAF187D9B}" destId="{3E23CB8E-0B0D-4139-85A5-5EB01FBEBFD4}" srcOrd="3" destOrd="0" presId="urn:microsoft.com/office/officeart/2005/8/layout/vList2"/>
    <dgm:cxn modelId="{E3DE1379-8817-4689-9C43-D81EB17E0F82}" type="presParOf" srcId="{063AD4B5-AF5A-471E-B899-1B7DAF187D9B}" destId="{F91FEEB0-4E9E-44CA-8D4B-9AB1E29597D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70B54B-429F-4308-B1F6-ACAD84F1B001}">
      <dsp:nvSpPr>
        <dsp:cNvPr id="0" name=""/>
        <dsp:cNvSpPr/>
      </dsp:nvSpPr>
      <dsp:spPr>
        <a:xfrm>
          <a:off x="0" y="333827"/>
          <a:ext cx="4690291" cy="100693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/>
            <a:t>Emprega cerca de 300 mil pessoas, sendo 200 mil diretos e mais 100 mil indiretos</a:t>
          </a:r>
          <a:endParaRPr lang="en-US" sz="1800" kern="1200"/>
        </a:p>
      </dsp:txBody>
      <dsp:txXfrm>
        <a:off x="49154" y="382981"/>
        <a:ext cx="4591983" cy="908623"/>
      </dsp:txXfrm>
    </dsp:sp>
    <dsp:sp modelId="{DE57D0E2-4DD8-43CB-91C5-0898289B5C82}">
      <dsp:nvSpPr>
        <dsp:cNvPr id="0" name=""/>
        <dsp:cNvSpPr/>
      </dsp:nvSpPr>
      <dsp:spPr>
        <a:xfrm>
          <a:off x="0" y="1392598"/>
          <a:ext cx="4690291" cy="1006931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/>
            <a:t>Faturamento em 2025 de aproximadamente 55 bilhões de reais</a:t>
          </a:r>
          <a:endParaRPr lang="en-US" sz="1800" kern="1200"/>
        </a:p>
      </dsp:txBody>
      <dsp:txXfrm>
        <a:off x="49154" y="1441752"/>
        <a:ext cx="4591983" cy="908623"/>
      </dsp:txXfrm>
    </dsp:sp>
    <dsp:sp modelId="{F91FEEB0-4E9E-44CA-8D4B-9AB1E29597D0}">
      <dsp:nvSpPr>
        <dsp:cNvPr id="0" name=""/>
        <dsp:cNvSpPr/>
      </dsp:nvSpPr>
      <dsp:spPr>
        <a:xfrm>
          <a:off x="0" y="2451369"/>
          <a:ext cx="4690291" cy="1006931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/>
            <a:t>Forte crescimento do setor em 2024 com excelentes projeções para os próximos anos, apesar de todas as incertezas colocadas.</a:t>
          </a:r>
          <a:endParaRPr lang="en-US" sz="1800" kern="1200" dirty="0"/>
        </a:p>
      </dsp:txBody>
      <dsp:txXfrm>
        <a:off x="49154" y="2500523"/>
        <a:ext cx="4591983" cy="9086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70B54B-429F-4308-B1F6-ACAD84F1B001}">
      <dsp:nvSpPr>
        <dsp:cNvPr id="0" name=""/>
        <dsp:cNvSpPr/>
      </dsp:nvSpPr>
      <dsp:spPr>
        <a:xfrm>
          <a:off x="0" y="183147"/>
          <a:ext cx="4690291" cy="111698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Bons Números de Ar-Condicionado e Refrigeração impulsionam demais áreas como qualidade do ar, projetos, instalação e manutenção</a:t>
          </a:r>
          <a:endParaRPr lang="en-US" sz="1300" kern="1200" dirty="0"/>
        </a:p>
      </dsp:txBody>
      <dsp:txXfrm>
        <a:off x="54527" y="237674"/>
        <a:ext cx="4581237" cy="1007930"/>
      </dsp:txXfrm>
    </dsp:sp>
    <dsp:sp modelId="{DE57D0E2-4DD8-43CB-91C5-0898289B5C82}">
      <dsp:nvSpPr>
        <dsp:cNvPr id="0" name=""/>
        <dsp:cNvSpPr/>
      </dsp:nvSpPr>
      <dsp:spPr>
        <a:xfrm>
          <a:off x="0" y="1331883"/>
          <a:ext cx="4690291" cy="1116984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Setor AVAC-R sempre mostra enorme potencial de crescimento no Brasil mesmo com todas as dificuldades do ambiente de negócios</a:t>
          </a:r>
          <a:endParaRPr lang="en-US" sz="1300" kern="1200" dirty="0"/>
        </a:p>
      </dsp:txBody>
      <dsp:txXfrm>
        <a:off x="54527" y="1386410"/>
        <a:ext cx="4581237" cy="1007930"/>
      </dsp:txXfrm>
    </dsp:sp>
    <dsp:sp modelId="{F91FEEB0-4E9E-44CA-8D4B-9AB1E29597D0}">
      <dsp:nvSpPr>
        <dsp:cNvPr id="0" name=""/>
        <dsp:cNvSpPr/>
      </dsp:nvSpPr>
      <dsp:spPr>
        <a:xfrm>
          <a:off x="0" y="2491996"/>
          <a:ext cx="4690291" cy="1116984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Aumento da conscientização que respirar ar puro, com qualidade e sem impurezas, é primordial. Pesquisas relacionadas aos efeitos da poluição na saúde mostram a associação entre a exposição ao material particulado fino, encontrado no ar, com mortes prematuras, doenças crônicas e problemas respiratórios.</a:t>
          </a:r>
          <a:endParaRPr lang="en-US" sz="1300" kern="1200" dirty="0"/>
        </a:p>
      </dsp:txBody>
      <dsp:txXfrm>
        <a:off x="54527" y="2546523"/>
        <a:ext cx="4581237" cy="1007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60CED-BEB2-46AF-8C25-18ACE46AC71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86565-2AEF-4F98-81A3-4A28B59DE9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7768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889" indent="-285726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2907" indent="-228581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070" indent="-228581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232" indent="-228581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39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559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8722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5884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24BC242-1662-41D2-B6B9-E8590A084202}" type="slidenum">
              <a:rPr lang="pt-BR" smtClean="0">
                <a:latin typeface="Verdana" pitchFamily="34" charset="0"/>
              </a:rPr>
              <a:pPr/>
              <a:t>22</a:t>
            </a:fld>
            <a:endParaRPr lang="pt-BR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175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EE330-BD2B-4165-8A66-AEC4803B710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3D69-2019-4839-BC62-59A93C9C8B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43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EE330-BD2B-4165-8A66-AEC4803B710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3D69-2019-4839-BC62-59A93C9C8B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6221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EE330-BD2B-4165-8A66-AEC4803B710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3D69-2019-4839-BC62-59A93C9C8B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2942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EE330-BD2B-4165-8A66-AEC4803B710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3D69-2019-4839-BC62-59A93C9C8B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791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EE330-BD2B-4165-8A66-AEC4803B710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3D69-2019-4839-BC62-59A93C9C8B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5745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EE330-BD2B-4165-8A66-AEC4803B710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3D69-2019-4839-BC62-59A93C9C8B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058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EE330-BD2B-4165-8A66-AEC4803B710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3D69-2019-4839-BC62-59A93C9C8B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4839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EE330-BD2B-4165-8A66-AEC4803B710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3D69-2019-4839-BC62-59A93C9C8B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1891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EE330-BD2B-4165-8A66-AEC4803B710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3D69-2019-4839-BC62-59A93C9C8B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6522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EE330-BD2B-4165-8A66-AEC4803B710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3D69-2019-4839-BC62-59A93C9C8B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2441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EE330-BD2B-4165-8A66-AEC4803B710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3D69-2019-4839-BC62-59A93C9C8B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9827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ente Plano de Fu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5" y="0"/>
            <a:ext cx="9099877" cy="5160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254" y="4767265"/>
            <a:ext cx="2133093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3309" y="4767265"/>
            <a:ext cx="2895347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093" y="4767265"/>
            <a:ext cx="2134614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CB3DD-408B-4E87-A44E-23AFC23D4F35}" type="slidenum">
              <a:rPr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6034275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EE330-BD2B-4165-8A66-AEC4803B710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C3D69-2019-4839-BC62-59A93C9C8B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6347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0.sv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9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8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hyperlink" Target="mailto:basile@abrava.com.br" TargetMode="External"/><Relationship Id="rId4" Type="http://schemas.openxmlformats.org/officeDocument/2006/relationships/hyperlink" Target="http://www.abrava.com.b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308A7E-1B94-4854-A43B-5D000799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-1125"/>
            <a:ext cx="9143999" cy="5143500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476" y="-1125"/>
            <a:ext cx="6089949" cy="5143500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D0659F6-0853-468D-B1B2-44FDBE98B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954" y="-2250"/>
            <a:ext cx="9150948" cy="5144625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58902" y="0"/>
            <a:ext cx="8788573" cy="5143500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08DF0DBE-8898-E6BD-2D51-8B4B9EDE25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8495" y="528173"/>
            <a:ext cx="6614817" cy="874497"/>
          </a:xfrm>
        </p:spPr>
        <p:txBody>
          <a:bodyPr anchor="b">
            <a:normAutofit/>
          </a:bodyPr>
          <a:lstStyle/>
          <a:p>
            <a:pPr algn="r"/>
            <a:r>
              <a:rPr lang="pt-BR" b="1" dirty="0">
                <a:solidFill>
                  <a:srgbClr val="FFFFFF"/>
                </a:solidFill>
              </a:rPr>
              <a:t>Números do Setor AVAC-R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77ACDD7-882D-4B81-A213-84C82B96B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2166255"/>
            <a:ext cx="9152864" cy="297611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Termômetro">
            <a:extLst>
              <a:ext uri="{FF2B5EF4-FFF2-40B4-BE49-F238E27FC236}">
                <a16:creationId xmlns:a16="http://schemas.microsoft.com/office/drawing/2014/main" id="{786DDF78-67D5-C6B2-5379-4438ED7F6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296" y="2325699"/>
            <a:ext cx="2426769" cy="242676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7572975-5D94-B533-34B8-9B06C62609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043" y="3667212"/>
            <a:ext cx="3364661" cy="983817"/>
          </a:xfrm>
          <a:prstGeom prst="rect">
            <a:avLst/>
          </a:prstGeom>
        </p:spPr>
      </p:pic>
      <p:sp>
        <p:nvSpPr>
          <p:cNvPr id="2" name="Título 4">
            <a:extLst>
              <a:ext uri="{FF2B5EF4-FFF2-40B4-BE49-F238E27FC236}">
                <a16:creationId xmlns:a16="http://schemas.microsoft.com/office/drawing/2014/main" id="{699D6673-0082-936E-308B-8C016BB31CC5}"/>
              </a:ext>
            </a:extLst>
          </p:cNvPr>
          <p:cNvSpPr txBox="1">
            <a:spLocks/>
          </p:cNvSpPr>
          <p:nvPr/>
        </p:nvSpPr>
        <p:spPr>
          <a:xfrm>
            <a:off x="3203848" y="1160198"/>
            <a:ext cx="4593994" cy="11643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600" b="1" dirty="0">
                <a:solidFill>
                  <a:srgbClr val="FFFFFF"/>
                </a:solidFill>
              </a:rPr>
              <a:t>ENTRAC PORTO ALEGRE</a:t>
            </a:r>
          </a:p>
          <a:p>
            <a:pPr algn="r"/>
            <a:r>
              <a:rPr lang="pt-BR" sz="2500" b="1" dirty="0">
                <a:solidFill>
                  <a:srgbClr val="FFFFFF"/>
                </a:solidFill>
              </a:rPr>
              <a:t>20 – 21 / 08 / 25 </a:t>
            </a:r>
            <a:endParaRPr lang="pt-BR" sz="2500" dirty="0">
              <a:solidFill>
                <a:srgbClr val="FFFFFF"/>
              </a:solidFill>
            </a:endParaRPr>
          </a:p>
        </p:txBody>
      </p:sp>
      <p:sp>
        <p:nvSpPr>
          <p:cNvPr id="3" name="Título 4">
            <a:extLst>
              <a:ext uri="{FF2B5EF4-FFF2-40B4-BE49-F238E27FC236}">
                <a16:creationId xmlns:a16="http://schemas.microsoft.com/office/drawing/2014/main" id="{26FD7F44-B5AE-98FA-7BB3-6B17951138B8}"/>
              </a:ext>
            </a:extLst>
          </p:cNvPr>
          <p:cNvSpPr txBox="1">
            <a:spLocks/>
          </p:cNvSpPr>
          <p:nvPr/>
        </p:nvSpPr>
        <p:spPr>
          <a:xfrm>
            <a:off x="4170372" y="2745309"/>
            <a:ext cx="4593994" cy="4227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solidFill>
                  <a:srgbClr val="FFFFFF"/>
                </a:solidFill>
              </a:rPr>
              <a:t>Arnaldo Basile</a:t>
            </a:r>
          </a:p>
        </p:txBody>
      </p:sp>
    </p:spTree>
    <p:extLst>
      <p:ext uri="{BB962C8B-B14F-4D97-AF65-F5344CB8AC3E}">
        <p14:creationId xmlns:p14="http://schemas.microsoft.com/office/powerpoint/2010/main" val="225938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80D3E6-6B38-889C-F9DD-8179F6289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2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4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51435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6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9911" y="489254"/>
            <a:ext cx="304800" cy="322326"/>
            <a:chOff x="215328" y="-46937"/>
            <a:chExt cx="304800" cy="2773841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18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556565"/>
            <a:ext cx="9036544" cy="3069979"/>
            <a:chOff x="1" y="2075420"/>
            <a:chExt cx="12048729" cy="4093306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828610" y="781954"/>
            <a:ext cx="2097346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1116866"/>
            <a:ext cx="411480" cy="549007"/>
            <a:chOff x="7029447" y="3514725"/>
            <a:chExt cx="1285875" cy="54900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4605588"/>
            <a:ext cx="4571997" cy="533439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485051" y="4386794"/>
            <a:ext cx="964406" cy="549007"/>
            <a:chOff x="7029447" y="3514725"/>
            <a:chExt cx="1285875" cy="54900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776B7293-87A3-688A-4AD1-D36BE8C30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371994"/>
            <a:ext cx="3146355" cy="4229123"/>
          </a:xfrm>
          <a:noFill/>
        </p:spPr>
        <p:txBody>
          <a:bodyPr anchor="ctr">
            <a:normAutofit/>
          </a:bodyPr>
          <a:lstStyle/>
          <a:p>
            <a:pPr algn="l"/>
            <a:r>
              <a:rPr lang="pt-BR" sz="3600" b="1" dirty="0">
                <a:latin typeface="+mn-lt"/>
                <a:ea typeface="+mn-ea"/>
                <a:cs typeface="+mn-cs"/>
              </a:rPr>
              <a:t>O Setor AVAC-R No Brasil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11CD3DB-AA48-24E0-A120-CB8B325DC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3202" y="4731624"/>
            <a:ext cx="6240541" cy="411480"/>
          </a:xfrm>
        </p:spPr>
        <p:txBody>
          <a:bodyPr anchor="ctr"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pt-BR" sz="800" dirty="0">
                <a:solidFill>
                  <a:schemeClr val="tx1"/>
                </a:solidFill>
              </a:rPr>
              <a:t>Elaboração: Guilherme R.C. Moreira (DEE-ABRAVA)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5314891-3B8E-BB0D-D676-3AE2F68152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4026"/>
            <a:ext cx="2646844" cy="772541"/>
          </a:xfrm>
          <a:prstGeom prst="rect">
            <a:avLst/>
          </a:prstGeom>
        </p:spPr>
      </p:pic>
      <p:graphicFrame>
        <p:nvGraphicFramePr>
          <p:cNvPr id="40" name="Espaço Reservado para Conteúdo 4">
            <a:extLst>
              <a:ext uri="{FF2B5EF4-FFF2-40B4-BE49-F238E27FC236}">
                <a16:creationId xmlns:a16="http://schemas.microsoft.com/office/drawing/2014/main" id="{D16F7EDA-D819-5D8F-427D-9A2D9BD877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7861023"/>
              </p:ext>
            </p:extLst>
          </p:nvPr>
        </p:nvGraphicFramePr>
        <p:xfrm>
          <a:off x="3686960" y="649938"/>
          <a:ext cx="4690291" cy="379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22388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BC0494-AA70-6190-EF6F-397E48B96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2">
            <a:extLst>
              <a:ext uri="{FF2B5EF4-FFF2-40B4-BE49-F238E27FC236}">
                <a16:creationId xmlns:a16="http://schemas.microsoft.com/office/drawing/2014/main" id="{709D98BD-037E-8150-2EF0-3FE895B2C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4">
            <a:extLst>
              <a:ext uri="{FF2B5EF4-FFF2-40B4-BE49-F238E27FC236}">
                <a16:creationId xmlns:a16="http://schemas.microsoft.com/office/drawing/2014/main" id="{17D9DEC3-C7AA-2DF1-1BF0-0268B1534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51435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6">
            <a:extLst>
              <a:ext uri="{FF2B5EF4-FFF2-40B4-BE49-F238E27FC236}">
                <a16:creationId xmlns:a16="http://schemas.microsoft.com/office/drawing/2014/main" id="{46B0A12B-D6D4-9C18-A3B4-5C0466550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9911" y="489254"/>
            <a:ext cx="304800" cy="322326"/>
            <a:chOff x="215328" y="-46937"/>
            <a:chExt cx="304800" cy="2773841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079DB63-4B23-4F31-552C-B26D0F0AD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18">
              <a:extLst>
                <a:ext uri="{FF2B5EF4-FFF2-40B4-BE49-F238E27FC236}">
                  <a16:creationId xmlns:a16="http://schemas.microsoft.com/office/drawing/2014/main" id="{FF21E212-4EF3-3B17-7504-528966E04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C767DC-868B-87BD-DB78-895EF7D6B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B3621DD-58B8-AE31-1201-DAAB554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19125E8-6309-4617-2C44-F7F186E1C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556565"/>
            <a:ext cx="9036544" cy="3069979"/>
            <a:chOff x="1" y="2075420"/>
            <a:chExt cx="12048729" cy="4093306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24973A0-C9B0-6F34-4C7A-0F8A04AFE7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20CE27D-CDA1-16B3-D4EF-BF55D3B05E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31A4129-BF20-EF79-D0D9-902043B2F8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7064114-2F95-99BA-1BB4-0460E9AEF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A02E952-F22E-A5DB-C1B3-FAAAD89A90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3640FA9-640D-901C-289B-E1DB0AE721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9586C382-FAF2-228C-B326-2223730F5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828610" y="781954"/>
            <a:ext cx="2097346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35B53CE-511A-6274-9D40-7B7D9284E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1116866"/>
            <a:ext cx="411480" cy="549007"/>
            <a:chOff x="7029447" y="3514725"/>
            <a:chExt cx="1285875" cy="54900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0C8029D-B268-3B94-3851-FB5DBA9F8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DD3D1E-4ED2-136E-8516-5BDE200B06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3CC2A07-AF2B-B83A-2875-AAC2BD9484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3A026AF-144E-93B6-0BC9-9B25EBFD7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F903A493-6326-B842-3608-695093F94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4605588"/>
            <a:ext cx="4571997" cy="533439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2C3FE25-162C-EF8A-11EF-11595F27D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485051" y="4386794"/>
            <a:ext cx="964406" cy="549007"/>
            <a:chOff x="7029447" y="3514725"/>
            <a:chExt cx="1285875" cy="54900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B49DF81-33F6-849E-3960-F13241DFF9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73867BD-EDBC-DEB1-8895-8750A433E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F695299-09DE-A2B1-339F-E95DEED88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A5C278C-38DA-D502-16CD-EBCF9E7C4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2E1B975-D41E-EDF0-D63C-2DF5C82AB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749" y="141057"/>
            <a:ext cx="5586645" cy="772542"/>
          </a:xfrm>
          <a:noFill/>
        </p:spPr>
        <p:txBody>
          <a:bodyPr anchor="ctr">
            <a:noAutofit/>
          </a:bodyPr>
          <a:lstStyle/>
          <a:p>
            <a:pPr algn="l"/>
            <a:r>
              <a:rPr lang="pt-BR" sz="2800" b="1" dirty="0">
                <a:latin typeface="+mn-lt"/>
                <a:ea typeface="+mn-ea"/>
                <a:cs typeface="+mn-cs"/>
              </a:rPr>
              <a:t>Setor deve Faturar R$ 55 bilhões em 2025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17AB834-2DFF-52B6-778A-4E8902F67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3202" y="4731624"/>
            <a:ext cx="6240541" cy="411480"/>
          </a:xfrm>
        </p:spPr>
        <p:txBody>
          <a:bodyPr anchor="ctr"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pt-BR" sz="800" dirty="0">
                <a:solidFill>
                  <a:schemeClr val="tx1"/>
                </a:solidFill>
              </a:rPr>
              <a:t>Elaboração: Guilherme R.C. Moreira (DEE-ABRAVA)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DE5731E-AB10-E792-844E-A2EE79FB47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4026"/>
            <a:ext cx="2646844" cy="77254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5C4376FA-9321-CA52-A941-7C132928C0D4}"/>
              </a:ext>
            </a:extLst>
          </p:cNvPr>
          <p:cNvSpPr txBox="1"/>
          <p:nvPr/>
        </p:nvSpPr>
        <p:spPr>
          <a:xfrm>
            <a:off x="3102440" y="4798099"/>
            <a:ext cx="5106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Pesquisa Termômetro ABRAVA – Julho/2025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869" y="1107097"/>
            <a:ext cx="6722200" cy="358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2483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E3C77C-B501-5E9A-233A-DE3BC21E2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2">
            <a:extLst>
              <a:ext uri="{FF2B5EF4-FFF2-40B4-BE49-F238E27FC236}">
                <a16:creationId xmlns:a16="http://schemas.microsoft.com/office/drawing/2014/main" id="{A8FA45DB-1823-6C26-49A2-429DA480A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4">
            <a:extLst>
              <a:ext uri="{FF2B5EF4-FFF2-40B4-BE49-F238E27FC236}">
                <a16:creationId xmlns:a16="http://schemas.microsoft.com/office/drawing/2014/main" id="{E7FAC351-1540-E9C5-E1CC-7DD0C0069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51435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6">
            <a:extLst>
              <a:ext uri="{FF2B5EF4-FFF2-40B4-BE49-F238E27FC236}">
                <a16:creationId xmlns:a16="http://schemas.microsoft.com/office/drawing/2014/main" id="{1B96F6D1-7867-097A-3455-96E5D6083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9911" y="489254"/>
            <a:ext cx="304800" cy="322326"/>
            <a:chOff x="215328" y="-46937"/>
            <a:chExt cx="304800" cy="2773841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5D67D8D-4069-5F96-9C9E-7EAD05AF3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18">
              <a:extLst>
                <a:ext uri="{FF2B5EF4-FFF2-40B4-BE49-F238E27FC236}">
                  <a16:creationId xmlns:a16="http://schemas.microsoft.com/office/drawing/2014/main" id="{37884B5F-2F6B-78EF-9937-1824981BB8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8965075-D180-8831-341A-B84D523DE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53C663-3883-A8BB-9792-C90D860B0B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6A79D84-3B03-9DF0-A1B0-8EB7DC203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556565"/>
            <a:ext cx="9036544" cy="3069979"/>
            <a:chOff x="1" y="2075420"/>
            <a:chExt cx="12048729" cy="4093306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8785C1F-CCAE-7CE5-E119-C8E91DD537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15E481F-EF9A-AC85-91D3-6C3691034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4F92888-A2B5-0525-DBAC-62D2F9BC9E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8561EDC-CED6-30CB-5DBA-B2A15C9921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52021E9-5F97-EC74-C1B1-2E4462954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0866A1C0-B276-B025-73CA-C6D2714FB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A3B5C91A-8B00-2F9E-FE37-004FF88905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828610" y="781954"/>
            <a:ext cx="2097346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5DE3256-CBFB-7CDC-122B-56D1EFA91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1116866"/>
            <a:ext cx="411480" cy="549007"/>
            <a:chOff x="7029447" y="3514725"/>
            <a:chExt cx="1285875" cy="54900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CE50FCA-57FE-19A8-9CA0-3D2B733F1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6F3462-02F4-9334-84B4-700A271F11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E2FECBE-E454-8693-B765-80DFC93A25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17476A5-7481-F6C7-FC3A-B24C44EE9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C4783C3-B92A-4CA3-B3CF-F6200DB755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4605588"/>
            <a:ext cx="4571997" cy="533439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56B7E34-6D5A-7C94-DB2F-3F1972239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485051" y="4386794"/>
            <a:ext cx="964406" cy="549007"/>
            <a:chOff x="7029447" y="3514725"/>
            <a:chExt cx="1285875" cy="54900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B19F70-96A9-5F06-8C4C-9C1DE6F835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DC556A7-9BE7-6289-A365-E5C493B83C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F860FA7-2282-5132-E0AE-9117130AA1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07967EA-02CD-06BE-33BF-424E7EEC46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5919705F-3EA2-B15F-B2CD-9A09FF34E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848" y="141057"/>
            <a:ext cx="5446546" cy="772542"/>
          </a:xfrm>
          <a:noFill/>
        </p:spPr>
        <p:txBody>
          <a:bodyPr anchor="ctr">
            <a:noAutofit/>
          </a:bodyPr>
          <a:lstStyle/>
          <a:p>
            <a:pPr algn="l"/>
            <a:r>
              <a:rPr lang="pt-BR" sz="2800" b="1" dirty="0">
                <a:latin typeface="+mn-lt"/>
                <a:ea typeface="+mn-ea"/>
                <a:cs typeface="+mn-cs"/>
              </a:rPr>
              <a:t>Excelentes Resultados esperados para 2025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828DF74-4D56-5272-5970-CD6B92EBC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3202" y="4731624"/>
            <a:ext cx="6240541" cy="411480"/>
          </a:xfrm>
        </p:spPr>
        <p:txBody>
          <a:bodyPr anchor="ctr"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pt-BR" sz="800" dirty="0">
                <a:solidFill>
                  <a:schemeClr val="tx1"/>
                </a:solidFill>
              </a:rPr>
              <a:t>Elaboração: Guilherme R.C. Moreira (DEE-ABRAVA)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D39A4C1-6402-54FD-A4FF-835D124A62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3" y="141057"/>
            <a:ext cx="2646844" cy="77254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147CD0F-A5A3-A653-85D2-956893222267}"/>
              </a:ext>
            </a:extLst>
          </p:cNvPr>
          <p:cNvSpPr txBox="1"/>
          <p:nvPr/>
        </p:nvSpPr>
        <p:spPr>
          <a:xfrm>
            <a:off x="181230" y="2041112"/>
            <a:ext cx="26300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Indicadores Financeiros: Números muito fortes em 2024 e elevadas expectativas para 2025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B3FA026-F215-CC03-8C28-D0B4B8601568}"/>
              </a:ext>
            </a:extLst>
          </p:cNvPr>
          <p:cNvSpPr txBox="1"/>
          <p:nvPr/>
        </p:nvSpPr>
        <p:spPr>
          <a:xfrm>
            <a:off x="336792" y="3533915"/>
            <a:ext cx="2426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Pesquisa Termômetro ABRAVA – Julho 2025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7DA5731-104E-4839-A669-B96A12971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025" y="1116866"/>
            <a:ext cx="5526773" cy="362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1943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FA36FA-E2CA-7B34-CA79-B59A16DC5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2">
            <a:extLst>
              <a:ext uri="{FF2B5EF4-FFF2-40B4-BE49-F238E27FC236}">
                <a16:creationId xmlns:a16="http://schemas.microsoft.com/office/drawing/2014/main" id="{8FD1B7FB-54D7-776D-1F90-663B21CE0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4">
            <a:extLst>
              <a:ext uri="{FF2B5EF4-FFF2-40B4-BE49-F238E27FC236}">
                <a16:creationId xmlns:a16="http://schemas.microsoft.com/office/drawing/2014/main" id="{24015FA3-4B64-2F03-1ECA-8B3D99707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51435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6">
            <a:extLst>
              <a:ext uri="{FF2B5EF4-FFF2-40B4-BE49-F238E27FC236}">
                <a16:creationId xmlns:a16="http://schemas.microsoft.com/office/drawing/2014/main" id="{7A38C83C-E203-F27C-74A8-47FCD864F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9911" y="489254"/>
            <a:ext cx="304800" cy="322326"/>
            <a:chOff x="215328" y="-46937"/>
            <a:chExt cx="304800" cy="2773841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24585E2-39BD-DA77-34CE-E8D8727F8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18">
              <a:extLst>
                <a:ext uri="{FF2B5EF4-FFF2-40B4-BE49-F238E27FC236}">
                  <a16:creationId xmlns:a16="http://schemas.microsoft.com/office/drawing/2014/main" id="{53C19606-666B-0B7B-2D9D-72939CC2B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78E71AD-D9D6-7BFD-E99A-DDFF3F87B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24F24B6-90B6-CDC8-06A9-4D0232A69E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81FA79D-D7BF-7B29-1CC5-5D94964F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556565"/>
            <a:ext cx="9036544" cy="3069979"/>
            <a:chOff x="1" y="2075420"/>
            <a:chExt cx="12048729" cy="4093306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517B069-4E0B-F1BF-CF14-7B641DD6D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731E4D4-F39C-0D51-75E2-9E06724885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E922664-991D-0F39-C44C-7FA7FDEC8C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58B339C-8C72-84AD-6888-6D64E6521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E45E70C-0E9F-023D-78F9-016CFE9CF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D14B998-6ABF-8213-47EC-1214BA597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BBCB9DA8-07C3-0B01-9A6B-EB8BA2CB4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828610" y="781954"/>
            <a:ext cx="2097346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5589FEF-59DB-2027-5572-5104EECE1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1116866"/>
            <a:ext cx="411480" cy="549007"/>
            <a:chOff x="7029447" y="3514725"/>
            <a:chExt cx="1285875" cy="54900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1CCBE33-8E54-62C8-E651-4F3D5D8133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3281E10-F0B8-2261-60B4-D2191CEC89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C7D6E11-764D-CC0C-D042-8264BF165A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32B9ABA-2533-B055-4982-2492DB7F80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A4084BB7-4C7F-3881-08DF-A317BDC91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4605588"/>
            <a:ext cx="4571997" cy="533439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81AA9E2-D7A3-A246-0507-64461640A8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485051" y="4386794"/>
            <a:ext cx="964406" cy="549007"/>
            <a:chOff x="7029447" y="3514725"/>
            <a:chExt cx="1285875" cy="54900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F5A7AF6-C20E-10C0-F1F7-905EA35EB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0FD096D-A38A-A22E-01DF-07B58D750F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DF575C3-884A-09F8-6DCD-CC40274C88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623ABF2-3439-C899-ED0C-59C78E1C58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446872B8-EBB1-E334-6E85-C825403F5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848" y="141057"/>
            <a:ext cx="5446546" cy="772542"/>
          </a:xfrm>
          <a:noFill/>
        </p:spPr>
        <p:txBody>
          <a:bodyPr anchor="ctr">
            <a:noAutofit/>
          </a:bodyPr>
          <a:lstStyle/>
          <a:p>
            <a:pPr algn="l"/>
            <a:r>
              <a:rPr lang="pt-BR" sz="2800" b="1" dirty="0">
                <a:latin typeface="+mn-lt"/>
                <a:ea typeface="+mn-ea"/>
                <a:cs typeface="+mn-cs"/>
              </a:rPr>
              <a:t>Excelentes Resultados esperados para 2025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67B2B7F-C690-AEA3-23D1-3B133B83D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3202" y="4731624"/>
            <a:ext cx="6240541" cy="411480"/>
          </a:xfrm>
        </p:spPr>
        <p:txBody>
          <a:bodyPr anchor="ctr"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pt-BR" sz="800" dirty="0">
                <a:solidFill>
                  <a:schemeClr val="tx1"/>
                </a:solidFill>
              </a:rPr>
              <a:t>Elaboração: Guilherme R.C. Moreira (DEE-ABRAVA)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B5B10B4-12BA-B66A-0045-0434464CA0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3" y="141057"/>
            <a:ext cx="2646844" cy="77254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1107538-D44B-D3C9-459B-D5D89B0ED4E2}"/>
              </a:ext>
            </a:extLst>
          </p:cNvPr>
          <p:cNvSpPr txBox="1"/>
          <p:nvPr/>
        </p:nvSpPr>
        <p:spPr>
          <a:xfrm>
            <a:off x="181230" y="2041112"/>
            <a:ext cx="26300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Indicadores Financeiros: Números muito fortes em 2024 e elevadas expectativas para 2025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2AE42FC-C61F-619F-5960-4049B6E8FB4F}"/>
              </a:ext>
            </a:extLst>
          </p:cNvPr>
          <p:cNvSpPr txBox="1"/>
          <p:nvPr/>
        </p:nvSpPr>
        <p:spPr>
          <a:xfrm>
            <a:off x="336792" y="3533915"/>
            <a:ext cx="2426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Pesquisa Termômetro ABRAVA – julho/25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135DCC0-F30C-13EB-A19C-DB818FB2F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188" y="1199330"/>
            <a:ext cx="5350204" cy="339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85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-1125"/>
            <a:ext cx="9143999" cy="5143500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476" y="-1125"/>
            <a:ext cx="6089949" cy="5143500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0659F6-0853-468D-B1B2-44FDBE98B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954" y="-2250"/>
            <a:ext cx="9150948" cy="5144625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58902" y="0"/>
            <a:ext cx="8788573" cy="5143500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33BFD45-42E1-A64D-5156-51496FB5292B}"/>
              </a:ext>
            </a:extLst>
          </p:cNvPr>
          <p:cNvSpPr txBox="1"/>
          <p:nvPr/>
        </p:nvSpPr>
        <p:spPr>
          <a:xfrm>
            <a:off x="2411760" y="136641"/>
            <a:ext cx="6239171" cy="874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Quase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200 mil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empregos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formais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diretamente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ligados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ao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Setor</a:t>
            </a:r>
            <a:endParaRPr lang="en-US" sz="2800" b="1" i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77ACDD7-882D-4B81-A213-84C82B96B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2166255"/>
            <a:ext cx="9152864" cy="297611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C224CB6-F3F9-F5CC-B334-34C73F1007EA}"/>
              </a:ext>
            </a:extLst>
          </p:cNvPr>
          <p:cNvSpPr txBox="1"/>
          <p:nvPr/>
        </p:nvSpPr>
        <p:spPr>
          <a:xfrm>
            <a:off x="369900" y="4512673"/>
            <a:ext cx="1368152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1000" dirty="0">
                <a:solidFill>
                  <a:srgbClr val="FFFFFF"/>
                </a:solidFill>
              </a:rPr>
              <a:t>Fonte: RAIS – Min. do </a:t>
            </a:r>
            <a:r>
              <a:rPr lang="en-US" sz="1000" dirty="0" err="1">
                <a:solidFill>
                  <a:srgbClr val="FFFFFF"/>
                </a:solidFill>
              </a:rPr>
              <a:t>Trabalho</a:t>
            </a:r>
            <a:endParaRPr lang="en-US" sz="1000" dirty="0">
              <a:solidFill>
                <a:srgbClr val="FFFFFF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C6F0A6D-98EC-7846-038B-55A2470F7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739" y="1220583"/>
            <a:ext cx="2398284" cy="322007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8A13B139-EBE0-35D4-C9B8-5742B92F3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379" y="1041679"/>
            <a:ext cx="5577552" cy="373696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81F2DFE-7B8E-C259-A915-D922D47410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9827"/>
            <a:ext cx="1420271" cy="41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41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9E1308-4382-70C6-65B1-FB0F6B7AF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C5EA5E2-F5A8-27C2-C035-BFC6BD03A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EAE5DE-E08A-48ED-507E-D0E93954F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-1125"/>
            <a:ext cx="9143999" cy="5143500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9DC7D3B-4C62-F05F-DC7E-D5B2D8F89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476" y="-1125"/>
            <a:ext cx="6089949" cy="5143500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84E2003-0838-D40E-7B1D-4140AB8C38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954" y="-2250"/>
            <a:ext cx="9150948" cy="5144625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B9EE2A-033D-CB86-AE5E-397C98108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58902" y="0"/>
            <a:ext cx="8788573" cy="5143500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837DD66-BC3D-48E9-4D45-B504C7FEA50C}"/>
              </a:ext>
            </a:extLst>
          </p:cNvPr>
          <p:cNvSpPr txBox="1"/>
          <p:nvPr/>
        </p:nvSpPr>
        <p:spPr>
          <a:xfrm>
            <a:off x="2411760" y="136641"/>
            <a:ext cx="6239171" cy="874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Quase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200 mil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empregos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formais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diretamente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ligados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ao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Setor</a:t>
            </a:r>
            <a:endParaRPr lang="en-US" sz="2800" b="1" i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9675BE2-7B33-284B-6DE8-F64AA7070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2166255"/>
            <a:ext cx="9152864" cy="297611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7EDA4D8-556F-3C7D-7D5F-E67275319DFB}"/>
              </a:ext>
            </a:extLst>
          </p:cNvPr>
          <p:cNvSpPr txBox="1"/>
          <p:nvPr/>
        </p:nvSpPr>
        <p:spPr>
          <a:xfrm>
            <a:off x="369900" y="4512673"/>
            <a:ext cx="1368152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1000" dirty="0">
                <a:solidFill>
                  <a:srgbClr val="FFFFFF"/>
                </a:solidFill>
              </a:rPr>
              <a:t>Fonte: RAIS – Min. do </a:t>
            </a:r>
            <a:r>
              <a:rPr lang="en-US" sz="1000" dirty="0" err="1">
                <a:solidFill>
                  <a:srgbClr val="FFFFFF"/>
                </a:solidFill>
              </a:rPr>
              <a:t>Trabalho</a:t>
            </a:r>
            <a:endParaRPr lang="en-US" sz="10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8E53D71-3C16-FEB7-BC5E-CB57B77FF1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9827"/>
            <a:ext cx="1420271" cy="41453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32E2511-98DB-64BD-4AFB-D243C09F1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450" y="1036708"/>
            <a:ext cx="4407790" cy="373107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6E12DBA-9AE8-7B4C-14AE-A771B77146BE}"/>
              </a:ext>
            </a:extLst>
          </p:cNvPr>
          <p:cNvSpPr txBox="1"/>
          <p:nvPr/>
        </p:nvSpPr>
        <p:spPr>
          <a:xfrm>
            <a:off x="172876" y="1938181"/>
            <a:ext cx="27429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Maior parcela do emprego está no Estado de São Paulo (31%)</a:t>
            </a:r>
          </a:p>
        </p:txBody>
      </p:sp>
    </p:spTree>
    <p:extLst>
      <p:ext uri="{BB962C8B-B14F-4D97-AF65-F5344CB8AC3E}">
        <p14:creationId xmlns:p14="http://schemas.microsoft.com/office/powerpoint/2010/main" val="4068282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17019"/>
            <a:ext cx="9143998" cy="3280596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931539" y="-2948881"/>
            <a:ext cx="3280918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02522" y="-2777901"/>
            <a:ext cx="3280596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17017"/>
            <a:ext cx="6406863" cy="3280594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774039"/>
            <a:ext cx="3742610" cy="3329347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20ABA5AF-8A9E-AE93-36C4-3AE91B0EF5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6118" y="2111990"/>
            <a:ext cx="8050378" cy="635692"/>
          </a:xfrm>
        </p:spPr>
        <p:txBody>
          <a:bodyPr anchor="b">
            <a:normAutofit fontScale="90000"/>
          </a:bodyPr>
          <a:lstStyle/>
          <a:p>
            <a:pPr algn="l"/>
            <a:r>
              <a:rPr lang="pt-BR" sz="3600" b="1" dirty="0">
                <a:solidFill>
                  <a:srgbClr val="FFFFFF"/>
                </a:solidFill>
              </a:rPr>
              <a:t>Setor de Ar Condicionado</a:t>
            </a:r>
            <a:endParaRPr lang="pt-BR" sz="3600" dirty="0">
              <a:solidFill>
                <a:srgbClr val="FFFFFF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AC5438F-5393-0811-C6CA-AF5B73DBC5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9827"/>
            <a:ext cx="1420271" cy="41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47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871C7C-0F97-3D36-3AD3-5F2AC51CA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BA86280-F5E8-6981-34D0-9DF512D8F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12215F-9F27-B66C-350E-8B1010E59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-1125"/>
            <a:ext cx="9143999" cy="5143500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0D6C33-74E1-11D2-2E41-1217607C4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476" y="-1125"/>
            <a:ext cx="6089949" cy="5143500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4FA8FA-697C-8CE2-79E5-9D8C6B6D1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954" y="-2250"/>
            <a:ext cx="9150948" cy="5144625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21FEDC9-E2B2-E2D8-F131-C5D5566DF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58902" y="0"/>
            <a:ext cx="8788573" cy="5143500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8541111-F19E-3A2A-6886-8335784A3849}"/>
              </a:ext>
            </a:extLst>
          </p:cNvPr>
          <p:cNvSpPr txBox="1"/>
          <p:nvPr/>
        </p:nvSpPr>
        <p:spPr>
          <a:xfrm>
            <a:off x="2231110" y="19847"/>
            <a:ext cx="6455195" cy="87449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Equipamentos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Residencias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do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tipo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Split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tiveram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em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2024 um dos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melhores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anos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da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série</a:t>
            </a:r>
            <a:endParaRPr lang="en-US" sz="2800" b="1" i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72EC61A-5FC2-AE2B-95E0-B635C4C32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2166255"/>
            <a:ext cx="9152864" cy="297611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C4AB383-A828-FF34-563D-063C896B2C24}"/>
              </a:ext>
            </a:extLst>
          </p:cNvPr>
          <p:cNvSpPr txBox="1"/>
          <p:nvPr/>
        </p:nvSpPr>
        <p:spPr>
          <a:xfrm>
            <a:off x="369900" y="4512673"/>
            <a:ext cx="1368152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1000" dirty="0">
                <a:solidFill>
                  <a:srgbClr val="FFFFFF"/>
                </a:solidFill>
              </a:rPr>
              <a:t>Fonte: SUFRAMA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BBABC38-AD93-D588-F2D4-12653F9F46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9827"/>
            <a:ext cx="1420271" cy="41453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13B87C7-25BB-342D-15E1-4AD694B28FF0}"/>
              </a:ext>
            </a:extLst>
          </p:cNvPr>
          <p:cNvSpPr txBox="1"/>
          <p:nvPr/>
        </p:nvSpPr>
        <p:spPr>
          <a:xfrm>
            <a:off x="179512" y="1491630"/>
            <a:ext cx="223888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bg1"/>
                </a:solidFill>
              </a:rPr>
              <a:t>Produção em Manaus chegou a 5,9 milhões de equipamentos do tipo Split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bg1"/>
                </a:solidFill>
              </a:rPr>
              <a:t>O ano de 2025, até maio, já supera produção do ano passado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1059582"/>
            <a:ext cx="6072749" cy="3647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000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72DC85-8D93-DD12-95CF-A2C652E6E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99923B5-19BE-C5EB-20B6-38E61B02D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9313F7-E526-8E74-6CC2-54E79A2D74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-1125"/>
            <a:ext cx="9143999" cy="5143500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3E159B-7A44-251A-872C-35BA588C0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476" y="-1125"/>
            <a:ext cx="6089949" cy="5143500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F8F059A-55F2-836D-4F7A-524CFAB76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954" y="-2250"/>
            <a:ext cx="9150948" cy="5144625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0FFBF7F-AAB3-B60B-244D-FAAA35F67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58902" y="0"/>
            <a:ext cx="8788573" cy="5143500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8E0B8E5-4D65-FF3D-A438-DB5819EE550A}"/>
              </a:ext>
            </a:extLst>
          </p:cNvPr>
          <p:cNvSpPr txBox="1"/>
          <p:nvPr/>
        </p:nvSpPr>
        <p:spPr>
          <a:xfrm>
            <a:off x="2195736" y="164732"/>
            <a:ext cx="6455195" cy="874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Equipamentos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Centrais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também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com bons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resultados</a:t>
            </a:r>
            <a:endParaRPr lang="en-US" sz="2800" b="1" i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C046CE-9880-810C-EC2F-4711119BB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2166255"/>
            <a:ext cx="9152864" cy="297611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77F2314-188B-C515-53F9-B442A61CD3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9827"/>
            <a:ext cx="1420271" cy="41453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837CDE9-A303-7980-7657-D3D8759531BC}"/>
              </a:ext>
            </a:extLst>
          </p:cNvPr>
          <p:cNvSpPr txBox="1"/>
          <p:nvPr/>
        </p:nvSpPr>
        <p:spPr>
          <a:xfrm>
            <a:off x="353516" y="4745220"/>
            <a:ext cx="3996283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25" dirty="0">
                <a:solidFill>
                  <a:schemeClr val="bg1"/>
                </a:solidFill>
              </a:rPr>
              <a:t>Fonte: Projeções DEE-ABRAVA (</a:t>
            </a:r>
            <a:r>
              <a:rPr lang="pt-BR" sz="825" dirty="0" err="1">
                <a:solidFill>
                  <a:schemeClr val="bg1"/>
                </a:solidFill>
              </a:rPr>
              <a:t>Package</a:t>
            </a:r>
            <a:r>
              <a:rPr lang="pt-BR" sz="825" dirty="0">
                <a:solidFill>
                  <a:schemeClr val="bg1"/>
                </a:solidFill>
              </a:rPr>
              <a:t>: </a:t>
            </a:r>
            <a:r>
              <a:rPr lang="pt-BR" sz="825" dirty="0" err="1">
                <a:solidFill>
                  <a:schemeClr val="bg1"/>
                </a:solidFill>
              </a:rPr>
              <a:t>Splitão</a:t>
            </a:r>
            <a:r>
              <a:rPr lang="pt-BR" sz="825" dirty="0">
                <a:solidFill>
                  <a:schemeClr val="bg1"/>
                </a:solidFill>
              </a:rPr>
              <a:t>, Self </a:t>
            </a:r>
            <a:r>
              <a:rPr lang="pt-BR" sz="825" dirty="0" err="1">
                <a:solidFill>
                  <a:schemeClr val="bg1"/>
                </a:solidFill>
              </a:rPr>
              <a:t>Contained</a:t>
            </a:r>
            <a:r>
              <a:rPr lang="pt-BR" sz="825" dirty="0">
                <a:solidFill>
                  <a:schemeClr val="bg1"/>
                </a:solidFill>
              </a:rPr>
              <a:t> e </a:t>
            </a:r>
            <a:r>
              <a:rPr lang="pt-BR" sz="825" dirty="0" err="1">
                <a:solidFill>
                  <a:schemeClr val="bg1"/>
                </a:solidFill>
              </a:rPr>
              <a:t>Roof</a:t>
            </a:r>
            <a:r>
              <a:rPr lang="pt-BR" sz="825" dirty="0">
                <a:solidFill>
                  <a:schemeClr val="bg1"/>
                </a:solidFill>
              </a:rPr>
              <a:t> Top)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1059582"/>
            <a:ext cx="6548477" cy="356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049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AD7DC9-8D8C-B97D-07EA-3AA657D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59DD366-BAB0-0048-775C-DA1A8EE83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8480C2-A5CE-B1F7-0BCB-CF5DC6855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-1125"/>
            <a:ext cx="9143999" cy="5143500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CA5A7B2-C5D2-8F67-9C4D-C0F37DF98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476" y="-1125"/>
            <a:ext cx="6089949" cy="5143500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D6A833B-4C4C-E160-698E-1E3D37BB5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954" y="-2250"/>
            <a:ext cx="9150948" cy="5144625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E64D4D-E0C9-BD4D-81B9-252581C7F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58902" y="0"/>
            <a:ext cx="8788573" cy="5143500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7AA25B9-5C0E-A8A4-A824-B2CF1E9B101B}"/>
              </a:ext>
            </a:extLst>
          </p:cNvPr>
          <p:cNvSpPr txBox="1"/>
          <p:nvPr/>
        </p:nvSpPr>
        <p:spPr>
          <a:xfrm>
            <a:off x="2195736" y="164732"/>
            <a:ext cx="6455195" cy="874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Equipamentos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Centrais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também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com bons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resultados</a:t>
            </a:r>
            <a:endParaRPr lang="en-US" sz="2800" b="1" i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CD8128-835B-A6B1-AF44-8B82970C6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2166255"/>
            <a:ext cx="9152864" cy="297611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A9A42B6-EB7A-78BD-D4FC-7F03FA3441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9827"/>
            <a:ext cx="1420271" cy="41453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BF36FAB-2BAF-8301-5C71-7897FE3636CE}"/>
              </a:ext>
            </a:extLst>
          </p:cNvPr>
          <p:cNvSpPr txBox="1"/>
          <p:nvPr/>
        </p:nvSpPr>
        <p:spPr>
          <a:xfrm>
            <a:off x="353516" y="4745220"/>
            <a:ext cx="3996283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25" dirty="0">
                <a:solidFill>
                  <a:schemeClr val="bg1"/>
                </a:solidFill>
              </a:rPr>
              <a:t>Fonte: Projeções ABRAVA (</a:t>
            </a:r>
            <a:r>
              <a:rPr lang="pt-BR" sz="825" dirty="0" err="1">
                <a:solidFill>
                  <a:schemeClr val="bg1"/>
                </a:solidFill>
              </a:rPr>
              <a:t>Package</a:t>
            </a:r>
            <a:r>
              <a:rPr lang="pt-BR" sz="825" dirty="0">
                <a:solidFill>
                  <a:schemeClr val="bg1"/>
                </a:solidFill>
              </a:rPr>
              <a:t>: </a:t>
            </a:r>
            <a:r>
              <a:rPr lang="pt-BR" sz="825" dirty="0" err="1">
                <a:solidFill>
                  <a:schemeClr val="bg1"/>
                </a:solidFill>
              </a:rPr>
              <a:t>Splitão</a:t>
            </a:r>
            <a:r>
              <a:rPr lang="pt-BR" sz="825" dirty="0">
                <a:solidFill>
                  <a:schemeClr val="bg1"/>
                </a:solidFill>
              </a:rPr>
              <a:t>, Self </a:t>
            </a:r>
            <a:r>
              <a:rPr lang="pt-BR" sz="825" dirty="0" err="1">
                <a:solidFill>
                  <a:schemeClr val="bg1"/>
                </a:solidFill>
              </a:rPr>
              <a:t>Contained</a:t>
            </a:r>
            <a:r>
              <a:rPr lang="pt-BR" sz="825" dirty="0">
                <a:solidFill>
                  <a:schemeClr val="bg1"/>
                </a:solidFill>
              </a:rPr>
              <a:t> e </a:t>
            </a:r>
            <a:r>
              <a:rPr lang="pt-BR" sz="825" dirty="0" err="1">
                <a:solidFill>
                  <a:schemeClr val="bg1"/>
                </a:solidFill>
              </a:rPr>
              <a:t>Roof</a:t>
            </a:r>
            <a:r>
              <a:rPr lang="pt-BR" sz="825" dirty="0">
                <a:solidFill>
                  <a:schemeClr val="bg1"/>
                </a:solidFill>
              </a:rPr>
              <a:t> Top)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1173349"/>
            <a:ext cx="6384572" cy="345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814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87A8BF-A0C3-12A0-E545-625A1F49B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B2B8B29-39D2-E376-C524-6A3168183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6A9017-D07C-68BC-ADF9-1FC5867AF2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-1125"/>
            <a:ext cx="9143999" cy="5143500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AA4C23-2A92-6F7A-1F1E-C8ABB573F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476" y="-1125"/>
            <a:ext cx="6089949" cy="5143500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062D5B-3CC7-C031-5F0F-40DD0221E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954" y="-2250"/>
            <a:ext cx="9150948" cy="5144625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ECC7841-8D1D-12BF-4155-3CF1D84B7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58902" y="0"/>
            <a:ext cx="8788573" cy="5143500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174E79-DB1F-7133-040C-DEB5A783BD8D}"/>
              </a:ext>
            </a:extLst>
          </p:cNvPr>
          <p:cNvSpPr txBox="1"/>
          <p:nvPr/>
        </p:nvSpPr>
        <p:spPr>
          <a:xfrm>
            <a:off x="2195736" y="164732"/>
            <a:ext cx="6455195" cy="874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Equipamentos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Centrais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também</a:t>
            </a:r>
            <a:r>
              <a:rPr lang="en-US" sz="2800" b="1" i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com bons </a:t>
            </a:r>
            <a:r>
              <a:rPr lang="en-US" sz="2800" b="1" i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resultados</a:t>
            </a:r>
            <a:endParaRPr lang="en-US" sz="2800" b="1" i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A6A871E-6E8C-4AA2-B8EC-9FEF451CD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2166255"/>
            <a:ext cx="9152864" cy="297611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D95B04C-D7E9-4762-5356-D4A770B7A8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9827"/>
            <a:ext cx="1420271" cy="41453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5B069EF-2635-7C66-BF53-CA0AD84F7CBA}"/>
              </a:ext>
            </a:extLst>
          </p:cNvPr>
          <p:cNvSpPr txBox="1"/>
          <p:nvPr/>
        </p:nvSpPr>
        <p:spPr>
          <a:xfrm>
            <a:off x="353516" y="4745220"/>
            <a:ext cx="3996283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25" dirty="0">
                <a:solidFill>
                  <a:schemeClr val="bg1"/>
                </a:solidFill>
              </a:rPr>
              <a:t>Fonte: Projeções ABRAVA (</a:t>
            </a:r>
            <a:r>
              <a:rPr lang="pt-BR" sz="825" dirty="0" err="1">
                <a:solidFill>
                  <a:schemeClr val="bg1"/>
                </a:solidFill>
              </a:rPr>
              <a:t>Package</a:t>
            </a:r>
            <a:r>
              <a:rPr lang="pt-BR" sz="825" dirty="0">
                <a:solidFill>
                  <a:schemeClr val="bg1"/>
                </a:solidFill>
              </a:rPr>
              <a:t>: </a:t>
            </a:r>
            <a:r>
              <a:rPr lang="pt-BR" sz="825" dirty="0" err="1">
                <a:solidFill>
                  <a:schemeClr val="bg1"/>
                </a:solidFill>
              </a:rPr>
              <a:t>Splitão</a:t>
            </a:r>
            <a:r>
              <a:rPr lang="pt-BR" sz="825" dirty="0">
                <a:solidFill>
                  <a:schemeClr val="bg1"/>
                </a:solidFill>
              </a:rPr>
              <a:t>, Self </a:t>
            </a:r>
            <a:r>
              <a:rPr lang="pt-BR" sz="825" dirty="0" err="1">
                <a:solidFill>
                  <a:schemeClr val="bg1"/>
                </a:solidFill>
              </a:rPr>
              <a:t>Contained</a:t>
            </a:r>
            <a:r>
              <a:rPr lang="pt-BR" sz="825" dirty="0">
                <a:solidFill>
                  <a:schemeClr val="bg1"/>
                </a:solidFill>
              </a:rPr>
              <a:t> e </a:t>
            </a:r>
            <a:r>
              <a:rPr lang="pt-BR" sz="825" dirty="0" err="1">
                <a:solidFill>
                  <a:schemeClr val="bg1"/>
                </a:solidFill>
              </a:rPr>
              <a:t>Roof</a:t>
            </a:r>
            <a:r>
              <a:rPr lang="pt-BR" sz="825" dirty="0">
                <a:solidFill>
                  <a:schemeClr val="bg1"/>
                </a:solidFill>
              </a:rPr>
              <a:t> Top)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1048373"/>
            <a:ext cx="6548477" cy="354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28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63154" y="1063154"/>
            <a:ext cx="5156864" cy="3030558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8871" y="1995355"/>
            <a:ext cx="3266696" cy="302895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885662" y="1228564"/>
            <a:ext cx="5143179" cy="268605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560516" y="900984"/>
            <a:ext cx="3606227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8FAB72B-AC82-0DFB-52E0-2045A2CF776B}"/>
              </a:ext>
            </a:extLst>
          </p:cNvPr>
          <p:cNvSpPr txBox="1"/>
          <p:nvPr/>
        </p:nvSpPr>
        <p:spPr>
          <a:xfrm>
            <a:off x="265577" y="1894515"/>
            <a:ext cx="2160621" cy="23039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1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Penetração</a:t>
            </a:r>
            <a:r>
              <a:rPr lang="en-US" sz="2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do AC </a:t>
            </a:r>
            <a:r>
              <a:rPr lang="en-US" sz="21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nos</a:t>
            </a:r>
            <a:r>
              <a:rPr lang="en-US" sz="2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domicílios</a:t>
            </a:r>
            <a:r>
              <a:rPr lang="en-US" sz="2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brasileiros</a:t>
            </a:r>
            <a:r>
              <a:rPr lang="en-US" sz="2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é </a:t>
            </a:r>
            <a:r>
              <a:rPr lang="en-US" sz="21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muito</a:t>
            </a:r>
            <a:r>
              <a:rPr lang="en-US" sz="2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baixa</a:t>
            </a:r>
            <a:r>
              <a:rPr lang="en-US" sz="2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21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mesmo</a:t>
            </a:r>
            <a:r>
              <a:rPr lang="en-US" sz="2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com </a:t>
            </a:r>
            <a:r>
              <a:rPr lang="en-US" sz="21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preços</a:t>
            </a:r>
            <a:r>
              <a:rPr lang="en-US" sz="2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bastante</a:t>
            </a:r>
            <a:r>
              <a:rPr lang="en-US" sz="2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atrativos</a:t>
            </a:r>
            <a:endParaRPr lang="en-US" sz="21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5BB2D7A-68E5-FF86-FD77-A07F3A7FEE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9827"/>
            <a:ext cx="1420271" cy="41453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2B87ADF-F026-B956-F0AA-B837E08DD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4530" y="781739"/>
            <a:ext cx="5419612" cy="359338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27C8E16-01CC-90D3-0C39-191D937E36B5}"/>
              </a:ext>
            </a:extLst>
          </p:cNvPr>
          <p:cNvSpPr txBox="1"/>
          <p:nvPr/>
        </p:nvSpPr>
        <p:spPr>
          <a:xfrm>
            <a:off x="419575" y="813962"/>
            <a:ext cx="2189804" cy="81151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Fonte: </a:t>
            </a:r>
            <a:r>
              <a:rPr lang="pt-BR" sz="1400" dirty="0">
                <a:solidFill>
                  <a:schemeClr val="bg1"/>
                </a:solidFill>
              </a:rPr>
              <a:t>Eletrobras - Pesquisa de Posse e Hábitos de Uso de Equipamentos Elétricos na Classe Residencial (ano de 2019)</a:t>
            </a:r>
          </a:p>
        </p:txBody>
      </p:sp>
    </p:spTree>
    <p:extLst>
      <p:ext uri="{BB962C8B-B14F-4D97-AF65-F5344CB8AC3E}">
        <p14:creationId xmlns:p14="http://schemas.microsoft.com/office/powerpoint/2010/main" val="1816415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63154" y="1063154"/>
            <a:ext cx="5156864" cy="3030558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8871" y="1995355"/>
            <a:ext cx="3266696" cy="302895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885662" y="1228564"/>
            <a:ext cx="5143179" cy="268605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560516" y="900984"/>
            <a:ext cx="3606227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0956B8F-911B-7BBD-EB9C-958E0553182C}"/>
              </a:ext>
            </a:extLst>
          </p:cNvPr>
          <p:cNvSpPr txBox="1"/>
          <p:nvPr/>
        </p:nvSpPr>
        <p:spPr>
          <a:xfrm>
            <a:off x="495030" y="2075329"/>
            <a:ext cx="2160621" cy="23039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Mesmo nos Segmentos de elevada renda, baixa penetração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D2DD8D3-AD61-933A-2628-E690F85A37EB}"/>
              </a:ext>
            </a:extLst>
          </p:cNvPr>
          <p:cNvSpPr txBox="1"/>
          <p:nvPr/>
        </p:nvSpPr>
        <p:spPr>
          <a:xfrm>
            <a:off x="419575" y="813962"/>
            <a:ext cx="2189804" cy="81151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Fonte: </a:t>
            </a:r>
            <a:r>
              <a:rPr lang="pt-BR" sz="1400" dirty="0">
                <a:solidFill>
                  <a:schemeClr val="bg1"/>
                </a:solidFill>
              </a:rPr>
              <a:t>Eletrobras - Pesquisa de Posse e Hábitos de Uso de Equipamentos Elétricos na Classe Residencial (2019)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830807B-5C3B-E334-F92A-13049099E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821" y="939183"/>
            <a:ext cx="5419311" cy="3265134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693BC0E-5F94-49EC-40FC-5A328A6120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9827"/>
            <a:ext cx="1420271" cy="41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326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17019"/>
            <a:ext cx="9143998" cy="3280596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931539" y="-2948881"/>
            <a:ext cx="3280918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02522" y="-2777901"/>
            <a:ext cx="3280596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17017"/>
            <a:ext cx="6406863" cy="3280594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774039"/>
            <a:ext cx="3742610" cy="3329347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/>
          <p:cNvSpPr txBox="1">
            <a:spLocks/>
          </p:cNvSpPr>
          <p:nvPr/>
        </p:nvSpPr>
        <p:spPr>
          <a:xfrm>
            <a:off x="986118" y="551329"/>
            <a:ext cx="7540322" cy="21963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altLang="x-none" sz="3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Refrigeração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840B8F9-90F4-D4A6-107F-43931CB167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9827"/>
            <a:ext cx="1420271" cy="41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47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CFA0AB-D8F5-EB3B-7CCB-BA43AFF52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2">
            <a:extLst>
              <a:ext uri="{FF2B5EF4-FFF2-40B4-BE49-F238E27FC236}">
                <a16:creationId xmlns:a16="http://schemas.microsoft.com/office/drawing/2014/main" id="{E04E4346-BA24-8577-9D2F-1D964666C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4">
            <a:extLst>
              <a:ext uri="{FF2B5EF4-FFF2-40B4-BE49-F238E27FC236}">
                <a16:creationId xmlns:a16="http://schemas.microsoft.com/office/drawing/2014/main" id="{7E95994B-219C-2BA0-7A15-8C43891FF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51435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6">
            <a:extLst>
              <a:ext uri="{FF2B5EF4-FFF2-40B4-BE49-F238E27FC236}">
                <a16:creationId xmlns:a16="http://schemas.microsoft.com/office/drawing/2014/main" id="{B7F9F465-8EED-B6B5-1E7B-535D722D7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9911" y="489254"/>
            <a:ext cx="304800" cy="322326"/>
            <a:chOff x="215328" y="-46937"/>
            <a:chExt cx="304800" cy="2773841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FBCB2A2-3B70-5991-EFF0-03E5C1293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18">
              <a:extLst>
                <a:ext uri="{FF2B5EF4-FFF2-40B4-BE49-F238E27FC236}">
                  <a16:creationId xmlns:a16="http://schemas.microsoft.com/office/drawing/2014/main" id="{7034C09D-C9A4-841E-005E-34B96C2769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7989539-1C44-6D23-691D-C0830A976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3D7F278-4789-7171-09DE-4AB0CB695E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1C84C52-4838-0608-5BB3-A98D6EFB6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556565"/>
            <a:ext cx="9036544" cy="3069979"/>
            <a:chOff x="1" y="2075420"/>
            <a:chExt cx="12048729" cy="4093306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F129F69-1D7F-F887-DE4F-541E76139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A9EADEE-53A5-04A9-6C71-F112EC0A74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6321022-4FA7-0D37-1F9B-468DCA70C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9411211-04B4-00DB-33D6-22C138EABB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B89D992-8370-2BD4-BA5E-D9DD863601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CF438E4-4FB9-FB89-F580-68364ACF3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B0378974-0262-FF9B-9B8E-3D70EBE07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828610" y="781954"/>
            <a:ext cx="2097346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1038225-EBBB-10C3-251F-05A1B2DD5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1116866"/>
            <a:ext cx="411480" cy="549007"/>
            <a:chOff x="7029447" y="3514725"/>
            <a:chExt cx="1285875" cy="54900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4E35D49-75E0-959E-A5E8-FF89DCE112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0204DD0-ADB5-3037-819B-68309EDDEC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EC84988-A7CA-1943-3475-E3EDAF1188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53A6A87-41F5-AD23-84B0-012020091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1F6173A6-66B9-C49A-70D2-B743547F9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4605588"/>
            <a:ext cx="4571997" cy="533439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07189EE-1477-0EAA-C587-A359B99FD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485051" y="4386794"/>
            <a:ext cx="964406" cy="549007"/>
            <a:chOff x="7029447" y="3514725"/>
            <a:chExt cx="1285875" cy="54900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DEE1BE6-B2B0-ACE6-C74D-494586AEAA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BD43219-C4F1-5693-31AE-664FAE193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C15D5A4-B91C-C517-F60A-D05402D5B9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63C48BD-C702-9A57-7954-4888B3E74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C85725F-BE40-11E9-7C2E-B27D58C24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3202" y="4731624"/>
            <a:ext cx="6240541" cy="411480"/>
          </a:xfrm>
        </p:spPr>
        <p:txBody>
          <a:bodyPr anchor="ctr"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pt-BR" sz="800" dirty="0">
                <a:solidFill>
                  <a:schemeClr val="tx1"/>
                </a:solidFill>
              </a:rPr>
              <a:t>Elaboração: Guilherme R.C. Moreira (DEE-ABRAVA)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EA298A5-A11C-50EB-DDD5-D98E6BACB8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4026"/>
            <a:ext cx="2646844" cy="772541"/>
          </a:xfrm>
          <a:prstGeom prst="rect">
            <a:avLst/>
          </a:prstGeom>
        </p:spPr>
      </p:pic>
      <p:graphicFrame>
        <p:nvGraphicFramePr>
          <p:cNvPr id="40" name="Espaço Reservado para Conteúdo 4">
            <a:extLst>
              <a:ext uri="{FF2B5EF4-FFF2-40B4-BE49-F238E27FC236}">
                <a16:creationId xmlns:a16="http://schemas.microsoft.com/office/drawing/2014/main" id="{9CBC8037-3897-0D4E-5832-AA6FDF6B88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31631"/>
              </p:ext>
            </p:extLst>
          </p:nvPr>
        </p:nvGraphicFramePr>
        <p:xfrm>
          <a:off x="3686960" y="649938"/>
          <a:ext cx="4690291" cy="379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ítulo 4">
            <a:extLst>
              <a:ext uri="{FF2B5EF4-FFF2-40B4-BE49-F238E27FC236}">
                <a16:creationId xmlns:a16="http://schemas.microsoft.com/office/drawing/2014/main" id="{1BAA9346-1980-5538-C6F6-076A6AD80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4298" y="148550"/>
            <a:ext cx="5866096" cy="857250"/>
          </a:xfrm>
        </p:spPr>
        <p:txBody>
          <a:bodyPr>
            <a:noAutofit/>
          </a:bodyPr>
          <a:lstStyle/>
          <a:p>
            <a:r>
              <a:rPr lang="pt-BR" sz="2800" b="1" dirty="0"/>
              <a:t>Ano de 2024 foi muito promissor para o Segmento de Refrigeração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CADA249-3A07-BE2F-CA98-B1815F74AA2C}"/>
              </a:ext>
            </a:extLst>
          </p:cNvPr>
          <p:cNvSpPr/>
          <p:nvPr/>
        </p:nvSpPr>
        <p:spPr>
          <a:xfrm>
            <a:off x="328985" y="1425138"/>
            <a:ext cx="8462514" cy="844727"/>
          </a:xfrm>
          <a:prstGeom prst="roundRect">
            <a:avLst>
              <a:gd name="adj" fmla="val 10000"/>
            </a:avLst>
          </a:prstGeom>
          <a:noFill/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13" name="Retângulo 12" descr="Vaca">
            <a:extLst>
              <a:ext uri="{FF2B5EF4-FFF2-40B4-BE49-F238E27FC236}">
                <a16:creationId xmlns:a16="http://schemas.microsoft.com/office/drawing/2014/main" id="{A6865536-1759-894D-DB92-20E1647CFF2D}"/>
              </a:ext>
            </a:extLst>
          </p:cNvPr>
          <p:cNvSpPr/>
          <p:nvPr/>
        </p:nvSpPr>
        <p:spPr>
          <a:xfrm>
            <a:off x="584515" y="1615202"/>
            <a:ext cx="465054" cy="464600"/>
          </a:xfrm>
          <a:prstGeom prst="rect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87647999-B084-E11F-303C-A12A555D13FC}"/>
              </a:ext>
            </a:extLst>
          </p:cNvPr>
          <p:cNvGrpSpPr/>
          <p:nvPr/>
        </p:nvGrpSpPr>
        <p:grpSpPr>
          <a:xfrm>
            <a:off x="1305099" y="1425138"/>
            <a:ext cx="7330582" cy="845553"/>
            <a:chOff x="976114" y="1772"/>
            <a:chExt cx="7330582" cy="845553"/>
          </a:xfrm>
        </p:grpSpPr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2D611FE2-BFD2-F285-78E3-A87C508A3E84}"/>
                </a:ext>
              </a:extLst>
            </p:cNvPr>
            <p:cNvSpPr/>
            <p:nvPr/>
          </p:nvSpPr>
          <p:spPr>
            <a:xfrm>
              <a:off x="976114" y="1772"/>
              <a:ext cx="7330582" cy="84555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0467CC4F-A26A-D9ED-BA60-A42A4E3B07F2}"/>
                </a:ext>
              </a:extLst>
            </p:cNvPr>
            <p:cNvSpPr txBox="1"/>
            <p:nvPr/>
          </p:nvSpPr>
          <p:spPr>
            <a:xfrm>
              <a:off x="976114" y="1772"/>
              <a:ext cx="7330582" cy="8455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9488" tIns="89488" rIns="89488" bIns="89488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400" b="1" i="1" kern="1200"/>
                <a:t>Carne Bovina: O ano de 2024 entra para a história como o maior em exportações de carne bovina pelo Brasil. </a:t>
              </a:r>
              <a:r>
                <a:rPr lang="pt-BR" sz="1400" b="1" i="1" kern="1200" dirty="0"/>
                <a:t>Foram ao todo 2,89 milhões de toneladas, num incremento de mais de 26% ante o ano passado. O volume exportado movimentou US$ 12,8 bilhões, cerca de 22% a mais do que o faturado em 2023</a:t>
              </a:r>
              <a:endParaRPr lang="en-US" sz="1400" kern="1200" dirty="0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BE05CC6B-3B3B-8D46-EA81-5A7A815742EB}"/>
              </a:ext>
            </a:extLst>
          </p:cNvPr>
          <p:cNvSpPr/>
          <p:nvPr/>
        </p:nvSpPr>
        <p:spPr>
          <a:xfrm>
            <a:off x="328985" y="2431750"/>
            <a:ext cx="8462514" cy="844727"/>
          </a:xfrm>
          <a:prstGeom prst="roundRect">
            <a:avLst>
              <a:gd name="adj" fmla="val 10000"/>
            </a:avLst>
          </a:prstGeom>
          <a:noFill/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16" name="Retângulo 15" descr="Galo">
            <a:extLst>
              <a:ext uri="{FF2B5EF4-FFF2-40B4-BE49-F238E27FC236}">
                <a16:creationId xmlns:a16="http://schemas.microsoft.com/office/drawing/2014/main" id="{3FC62572-57A3-703C-CBFE-5A7D738F4F76}"/>
              </a:ext>
            </a:extLst>
          </p:cNvPr>
          <p:cNvSpPr/>
          <p:nvPr/>
        </p:nvSpPr>
        <p:spPr>
          <a:xfrm>
            <a:off x="584515" y="2621813"/>
            <a:ext cx="465054" cy="464600"/>
          </a:xfrm>
          <a:prstGeom prst="rect">
            <a:avLst/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A62A05BA-6017-339A-55F7-66922A5FF95F}"/>
              </a:ext>
            </a:extLst>
          </p:cNvPr>
          <p:cNvGrpSpPr/>
          <p:nvPr/>
        </p:nvGrpSpPr>
        <p:grpSpPr>
          <a:xfrm>
            <a:off x="1305099" y="2431750"/>
            <a:ext cx="7330582" cy="845553"/>
            <a:chOff x="976114" y="1008384"/>
            <a:chExt cx="7330582" cy="845553"/>
          </a:xfrm>
        </p:grpSpPr>
        <p:sp>
          <p:nvSpPr>
            <p:cNvPr id="50" name="Retângulo 49">
              <a:extLst>
                <a:ext uri="{FF2B5EF4-FFF2-40B4-BE49-F238E27FC236}">
                  <a16:creationId xmlns:a16="http://schemas.microsoft.com/office/drawing/2014/main" id="{C34015AC-D59A-7469-5735-0F1E90EA30B8}"/>
                </a:ext>
              </a:extLst>
            </p:cNvPr>
            <p:cNvSpPr/>
            <p:nvPr/>
          </p:nvSpPr>
          <p:spPr>
            <a:xfrm>
              <a:off x="976114" y="1008384"/>
              <a:ext cx="7330582" cy="84555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51" name="CaixaDeTexto 50">
              <a:extLst>
                <a:ext uri="{FF2B5EF4-FFF2-40B4-BE49-F238E27FC236}">
                  <a16:creationId xmlns:a16="http://schemas.microsoft.com/office/drawing/2014/main" id="{4A94EBAB-A028-E4C1-D3F0-8DEB378B4D1D}"/>
                </a:ext>
              </a:extLst>
            </p:cNvPr>
            <p:cNvSpPr txBox="1"/>
            <p:nvPr/>
          </p:nvSpPr>
          <p:spPr>
            <a:xfrm>
              <a:off x="976114" y="1008384"/>
              <a:ext cx="7330582" cy="8455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9488" tIns="89488" rIns="89488" bIns="89488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400" b="1" i="1" kern="1200" dirty="0"/>
                <a:t>Frango: Alta de 3% em 2024, Ao todo, foram embarcadas  cerca de 5,3 milhões de toneladas nos doze meses do ano passado, contra 5,1 milhões em 2023. É o maior volume de exportação já registrado pelo setor.</a:t>
              </a:r>
              <a:endParaRPr lang="en-US" sz="1400" kern="1200" dirty="0"/>
            </a:p>
          </p:txBody>
        </p:sp>
      </p:grp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2BE941A9-9215-8DE1-03FA-42EEF719D5A7}"/>
              </a:ext>
            </a:extLst>
          </p:cNvPr>
          <p:cNvSpPr/>
          <p:nvPr/>
        </p:nvSpPr>
        <p:spPr>
          <a:xfrm>
            <a:off x="328985" y="3438361"/>
            <a:ext cx="8462514" cy="844727"/>
          </a:xfrm>
          <a:prstGeom prst="roundRect">
            <a:avLst>
              <a:gd name="adj" fmla="val 10000"/>
            </a:avLst>
          </a:prstGeom>
          <a:noFill/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46" name="Retângulo 45" descr="Porco">
            <a:extLst>
              <a:ext uri="{FF2B5EF4-FFF2-40B4-BE49-F238E27FC236}">
                <a16:creationId xmlns:a16="http://schemas.microsoft.com/office/drawing/2014/main" id="{92E1E37E-51DA-B36C-9FD1-E0CCB5B6C252}"/>
              </a:ext>
            </a:extLst>
          </p:cNvPr>
          <p:cNvSpPr/>
          <p:nvPr/>
        </p:nvSpPr>
        <p:spPr>
          <a:xfrm>
            <a:off x="584515" y="3628425"/>
            <a:ext cx="465054" cy="464600"/>
          </a:xfrm>
          <a:prstGeom prst="rect">
            <a:avLst/>
          </a:prstGeom>
          <a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E790F6EA-67ED-ED2B-5B80-D0A996287743}"/>
              </a:ext>
            </a:extLst>
          </p:cNvPr>
          <p:cNvGrpSpPr/>
          <p:nvPr/>
        </p:nvGrpSpPr>
        <p:grpSpPr>
          <a:xfrm>
            <a:off x="1305099" y="3438361"/>
            <a:ext cx="7330582" cy="845553"/>
            <a:chOff x="976114" y="2014995"/>
            <a:chExt cx="7330582" cy="845553"/>
          </a:xfrm>
        </p:grpSpPr>
        <p:sp>
          <p:nvSpPr>
            <p:cNvPr id="48" name="Retângulo 47">
              <a:extLst>
                <a:ext uri="{FF2B5EF4-FFF2-40B4-BE49-F238E27FC236}">
                  <a16:creationId xmlns:a16="http://schemas.microsoft.com/office/drawing/2014/main" id="{2EDF5114-D919-85A3-6A33-27046AC2F2D5}"/>
                </a:ext>
              </a:extLst>
            </p:cNvPr>
            <p:cNvSpPr/>
            <p:nvPr/>
          </p:nvSpPr>
          <p:spPr>
            <a:xfrm>
              <a:off x="976114" y="2014995"/>
              <a:ext cx="7330582" cy="84555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49" name="CaixaDeTexto 48">
              <a:extLst>
                <a:ext uri="{FF2B5EF4-FFF2-40B4-BE49-F238E27FC236}">
                  <a16:creationId xmlns:a16="http://schemas.microsoft.com/office/drawing/2014/main" id="{BE6A5F19-85F2-07AE-D735-964F5B1355F0}"/>
                </a:ext>
              </a:extLst>
            </p:cNvPr>
            <p:cNvSpPr txBox="1"/>
            <p:nvPr/>
          </p:nvSpPr>
          <p:spPr>
            <a:xfrm>
              <a:off x="976114" y="2014995"/>
              <a:ext cx="7330582" cy="8455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9488" tIns="89488" rIns="89488" bIns="89488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400" b="1" i="1" kern="1200"/>
                <a:t>Suínos: A exportação brasileira de carne suína atingiu 1,352 milhão de toneladas em 2024, estabelecendo novo recorde para o setor. O número supera em 10% o total exportado em 2023 (com 1,229 milhão de toneladas)</a:t>
              </a:r>
              <a:endParaRPr lang="en-US" sz="1400" kern="1200"/>
            </a:p>
          </p:txBody>
        </p:sp>
      </p:grp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B5378306-8117-CAEB-76E4-456D62092059}"/>
              </a:ext>
            </a:extLst>
          </p:cNvPr>
          <p:cNvSpPr txBox="1"/>
          <p:nvPr/>
        </p:nvSpPr>
        <p:spPr>
          <a:xfrm>
            <a:off x="408566" y="4415525"/>
            <a:ext cx="65556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/>
              <a:t>Fonte: https://www.abiec.com.br/brasil-bate-recorde-nas-exportacoes-de-carne-bovina-em-2024/</a:t>
            </a:r>
          </a:p>
        </p:txBody>
      </p:sp>
    </p:spTree>
    <p:extLst>
      <p:ext uri="{BB962C8B-B14F-4D97-AF65-F5344CB8AC3E}">
        <p14:creationId xmlns:p14="http://schemas.microsoft.com/office/powerpoint/2010/main" val="2054897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DCE9E5-8556-1EA3-2B31-294B9A373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2">
            <a:extLst>
              <a:ext uri="{FF2B5EF4-FFF2-40B4-BE49-F238E27FC236}">
                <a16:creationId xmlns:a16="http://schemas.microsoft.com/office/drawing/2014/main" id="{E165D0BB-7AAA-FBC0-5541-8ABC0E2BC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4">
            <a:extLst>
              <a:ext uri="{FF2B5EF4-FFF2-40B4-BE49-F238E27FC236}">
                <a16:creationId xmlns:a16="http://schemas.microsoft.com/office/drawing/2014/main" id="{7C237F09-82AC-4988-EDDF-C0FFB594A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51435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6">
            <a:extLst>
              <a:ext uri="{FF2B5EF4-FFF2-40B4-BE49-F238E27FC236}">
                <a16:creationId xmlns:a16="http://schemas.microsoft.com/office/drawing/2014/main" id="{B88F13C2-33EE-2ECF-ED77-357C2C9F4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9911" y="489254"/>
            <a:ext cx="304800" cy="322326"/>
            <a:chOff x="215328" y="-46937"/>
            <a:chExt cx="304800" cy="2773841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0BDFEFF-64F5-646B-30BF-D0FEB9AF1F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18">
              <a:extLst>
                <a:ext uri="{FF2B5EF4-FFF2-40B4-BE49-F238E27FC236}">
                  <a16:creationId xmlns:a16="http://schemas.microsoft.com/office/drawing/2014/main" id="{52D4E3F0-2E22-26BC-2637-255EE35D27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5046BBA-E271-E7E7-BFBD-0F310A18F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C1CF4D5-1106-F5F7-6A1C-DA28C95E64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217C90B-798E-3E66-C276-4CD2408CC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556565"/>
            <a:ext cx="9036544" cy="3069979"/>
            <a:chOff x="1" y="2075420"/>
            <a:chExt cx="12048729" cy="4093306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FCEA155-F456-AB3E-A231-C792E0361D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56B3EC9-F351-8BDC-8C86-D9E0F277AA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21DE360-BF4F-6F55-D6A0-94E89648DD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389C4A4-EE86-E94C-5090-CFE0DB4EB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8513B11-436D-1BA5-5CCC-DBAE717B1E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5FD0AFD3-6A14-E949-C5C9-62F191D72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566C2F6C-5AAB-E759-937D-325D98314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828610" y="781954"/>
            <a:ext cx="2097346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9E4C6C8-8AE1-20C3-E31F-572C98309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1116866"/>
            <a:ext cx="411480" cy="549007"/>
            <a:chOff x="7029447" y="3514725"/>
            <a:chExt cx="1285875" cy="54900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80BDD5E-BF8F-E14E-B729-41A2EDE5E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1CF8F51-EA97-C6C5-08EE-A129E9D087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02AD31C-D0EF-857E-2240-628CCC521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9E93493-CD07-ED92-A1D3-66BC7081B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A3471C1D-8D05-43BD-B787-82C5A00C3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4605588"/>
            <a:ext cx="4571997" cy="533439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DF8A33B-BA52-113F-DD3B-5CD26522A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485051" y="4386794"/>
            <a:ext cx="964406" cy="549007"/>
            <a:chOff x="7029447" y="3514725"/>
            <a:chExt cx="1285875" cy="54900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10477F5-BA6F-6930-34F6-9D0D17048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343F1E5-C56A-0507-AE7C-D8AFE75C3F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AA294F2-1BE8-4269-5991-AFFB8EF37C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B82509B-5059-4857-65F3-590799DBCD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1C81D80-BDE0-8579-3E8C-270FB4153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3202" y="4731624"/>
            <a:ext cx="6240541" cy="411480"/>
          </a:xfrm>
        </p:spPr>
        <p:txBody>
          <a:bodyPr anchor="ctr"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pt-BR" sz="800" dirty="0">
                <a:solidFill>
                  <a:schemeClr val="tx1"/>
                </a:solidFill>
              </a:rPr>
              <a:t>Elaboração: Guilherme R.C. Moreira (DEE-ABRAVA)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8CE3F38-3847-D24A-BAFD-8FFBA5B308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4026"/>
            <a:ext cx="2646844" cy="772541"/>
          </a:xfrm>
          <a:prstGeom prst="rect">
            <a:avLst/>
          </a:prstGeom>
        </p:spPr>
      </p:pic>
      <p:graphicFrame>
        <p:nvGraphicFramePr>
          <p:cNvPr id="40" name="Espaço Reservado para Conteúdo 4">
            <a:extLst>
              <a:ext uri="{FF2B5EF4-FFF2-40B4-BE49-F238E27FC236}">
                <a16:creationId xmlns:a16="http://schemas.microsoft.com/office/drawing/2014/main" id="{EC026F3D-138F-21F0-84CB-7A65A6EC43E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686960" y="649938"/>
          <a:ext cx="4690291" cy="379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ítulo 4">
            <a:extLst>
              <a:ext uri="{FF2B5EF4-FFF2-40B4-BE49-F238E27FC236}">
                <a16:creationId xmlns:a16="http://schemas.microsoft.com/office/drawing/2014/main" id="{EB6E220A-F910-5026-1951-ED2C5533B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4298" y="148550"/>
            <a:ext cx="5866096" cy="857250"/>
          </a:xfrm>
        </p:spPr>
        <p:txBody>
          <a:bodyPr>
            <a:noAutofit/>
          </a:bodyPr>
          <a:lstStyle/>
          <a:p>
            <a:r>
              <a:rPr lang="pt-BR" sz="2400" b="1" dirty="0"/>
              <a:t>Apesar de Algumas Incertezas recentes, setor mantém otimismo para 2025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8B27A3B7-975E-CB88-8F16-773B29609219}"/>
              </a:ext>
            </a:extLst>
          </p:cNvPr>
          <p:cNvSpPr/>
          <p:nvPr/>
        </p:nvSpPr>
        <p:spPr>
          <a:xfrm>
            <a:off x="328985" y="1425138"/>
            <a:ext cx="8462514" cy="844727"/>
          </a:xfrm>
          <a:prstGeom prst="roundRect">
            <a:avLst>
              <a:gd name="adj" fmla="val 10000"/>
            </a:avLst>
          </a:prstGeom>
          <a:noFill/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3DBE10B4-BD26-6EAD-E4AD-E60A45E588B4}"/>
              </a:ext>
            </a:extLst>
          </p:cNvPr>
          <p:cNvSpPr/>
          <p:nvPr/>
        </p:nvSpPr>
        <p:spPr>
          <a:xfrm>
            <a:off x="328985" y="2431750"/>
            <a:ext cx="8462514" cy="844727"/>
          </a:xfrm>
          <a:prstGeom prst="roundRect">
            <a:avLst>
              <a:gd name="adj" fmla="val 10000"/>
            </a:avLst>
          </a:prstGeom>
          <a:noFill/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65DFFFF3-254E-0512-9AD9-83A740950766}"/>
              </a:ext>
            </a:extLst>
          </p:cNvPr>
          <p:cNvSpPr/>
          <p:nvPr/>
        </p:nvSpPr>
        <p:spPr>
          <a:xfrm>
            <a:off x="328985" y="3438361"/>
            <a:ext cx="8462514" cy="844727"/>
          </a:xfrm>
          <a:prstGeom prst="roundRect">
            <a:avLst>
              <a:gd name="adj" fmla="val 10000"/>
            </a:avLst>
          </a:prstGeom>
          <a:noFill/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7B7C933A-71F4-854D-2E06-77238F769DAC}"/>
              </a:ext>
            </a:extLst>
          </p:cNvPr>
          <p:cNvSpPr/>
          <p:nvPr/>
        </p:nvSpPr>
        <p:spPr>
          <a:xfrm>
            <a:off x="1305099" y="3438361"/>
            <a:ext cx="7330582" cy="84555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1BC4477-0B6B-C485-F3E0-BE22ADA2BC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7569" y="1121389"/>
            <a:ext cx="6322590" cy="363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789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FA8217-235B-0FF5-6CF0-AC91B1124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78886" y="479460"/>
            <a:ext cx="51435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94905" y="296405"/>
            <a:ext cx="4759657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46680" y="2114225"/>
            <a:ext cx="1876484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18752" y="639595"/>
            <a:ext cx="51435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614065" y="846373"/>
            <a:ext cx="3238727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EDDE29C4-7557-A676-7A67-5BA94FC2D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031" y="668739"/>
            <a:ext cx="3309016" cy="227304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 </a:t>
            </a:r>
            <a:r>
              <a:rPr lang="en-US" sz="24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Segmento</a:t>
            </a:r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24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Refrigeração</a:t>
            </a:r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Comercial, boas </a:t>
            </a:r>
            <a:r>
              <a:rPr lang="en-US" sz="24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expectativas</a:t>
            </a:r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também</a:t>
            </a:r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haja</a:t>
            </a:r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vista que </a:t>
            </a:r>
            <a:r>
              <a:rPr lang="en-US" sz="24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comércio</a:t>
            </a:r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varejista</a:t>
            </a:r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mantém</a:t>
            </a:r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trajetória</a:t>
            </a:r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24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crescimento</a:t>
            </a:r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em</a:t>
            </a:r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2025</a:t>
            </a:r>
            <a:endParaRPr lang="en-US" sz="2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A0B89ED-1639-9B53-631D-EAB9E20CD85C}"/>
              </a:ext>
            </a:extLst>
          </p:cNvPr>
          <p:cNvSpPr txBox="1"/>
          <p:nvPr/>
        </p:nvSpPr>
        <p:spPr>
          <a:xfrm>
            <a:off x="709343" y="3558987"/>
            <a:ext cx="3094704" cy="1031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en-US" sz="12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Fonte: IBGE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7218565-5100-B22A-2989-3AAE63557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9340" y="1238120"/>
            <a:ext cx="4698242" cy="3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06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775598-17F0-4F44-4CC8-C07C6D978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002910C-6016-50FB-79A9-CE6F6C024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EEE04C-2B28-3096-3697-CDBA743EB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17019"/>
            <a:ext cx="9143998" cy="3280596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F4C666-8467-3630-AE4B-D0CD0F0E1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931539" y="-2948881"/>
            <a:ext cx="3280918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305DEB-E32A-79B1-A452-FD1DE5F2E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02522" y="-2777901"/>
            <a:ext cx="3280596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F282E8-5828-7E6B-1C22-EDE698DD1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17017"/>
            <a:ext cx="6406863" cy="3280594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8C85EAC-E245-B84D-00E9-4CFDE7171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774039"/>
            <a:ext cx="3742610" cy="3329347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C49D3794-83B3-4BDB-17AF-B01F44F8EB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6118" y="551329"/>
            <a:ext cx="7540322" cy="2196353"/>
          </a:xfrm>
        </p:spPr>
        <p:txBody>
          <a:bodyPr anchor="b">
            <a:normAutofit/>
          </a:bodyPr>
          <a:lstStyle/>
          <a:p>
            <a:pPr algn="l"/>
            <a:r>
              <a:rPr lang="pt-BR" sz="3600" b="1">
                <a:solidFill>
                  <a:srgbClr val="FFFFFF"/>
                </a:solidFill>
              </a:rPr>
              <a:t>Demais Segmentos</a:t>
            </a:r>
            <a:endParaRPr lang="pt-BR" sz="3600">
              <a:solidFill>
                <a:srgbClr val="FFFFFF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A9E77C1-37C8-F000-CA87-8F17EFA4C8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9827"/>
            <a:ext cx="1420271" cy="41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6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DCE9E5-8556-1EA3-2B31-294B9A373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2">
            <a:extLst>
              <a:ext uri="{FF2B5EF4-FFF2-40B4-BE49-F238E27FC236}">
                <a16:creationId xmlns:a16="http://schemas.microsoft.com/office/drawing/2014/main" id="{E165D0BB-7AAA-FBC0-5541-8ABC0E2BC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4">
            <a:extLst>
              <a:ext uri="{FF2B5EF4-FFF2-40B4-BE49-F238E27FC236}">
                <a16:creationId xmlns:a16="http://schemas.microsoft.com/office/drawing/2014/main" id="{7C237F09-82AC-4988-EDDF-C0FFB594A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51435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6">
            <a:extLst>
              <a:ext uri="{FF2B5EF4-FFF2-40B4-BE49-F238E27FC236}">
                <a16:creationId xmlns:a16="http://schemas.microsoft.com/office/drawing/2014/main" id="{B88F13C2-33EE-2ECF-ED77-357C2C9F4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9911" y="489254"/>
            <a:ext cx="304800" cy="322326"/>
            <a:chOff x="215328" y="-46937"/>
            <a:chExt cx="304800" cy="2773841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0BDFEFF-64F5-646B-30BF-D0FEB9AF1F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18">
              <a:extLst>
                <a:ext uri="{FF2B5EF4-FFF2-40B4-BE49-F238E27FC236}">
                  <a16:creationId xmlns:a16="http://schemas.microsoft.com/office/drawing/2014/main" id="{52D4E3F0-2E22-26BC-2637-255EE35D27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5046BBA-E271-E7E7-BFBD-0F310A18F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C1CF4D5-1106-F5F7-6A1C-DA28C95E64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217C90B-798E-3E66-C276-4CD2408CC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556565"/>
            <a:ext cx="9036544" cy="3069979"/>
            <a:chOff x="1" y="2075420"/>
            <a:chExt cx="12048729" cy="4093306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FCEA155-F456-AB3E-A231-C792E0361D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56B3EC9-F351-8BDC-8C86-D9E0F277AA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21DE360-BF4F-6F55-D6A0-94E89648DD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389C4A4-EE86-E94C-5090-CFE0DB4EB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8513B11-436D-1BA5-5CCC-DBAE717B1E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5FD0AFD3-6A14-E949-C5C9-62F191D72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566C2F6C-5AAB-E759-937D-325D98314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828610" y="781954"/>
            <a:ext cx="2097346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9E4C6C8-8AE1-20C3-E31F-572C98309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1116866"/>
            <a:ext cx="411480" cy="549007"/>
            <a:chOff x="7029447" y="3514725"/>
            <a:chExt cx="1285875" cy="54900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80BDD5E-BF8F-E14E-B729-41A2EDE5E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1CF8F51-EA97-C6C5-08EE-A129E9D087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02AD31C-D0EF-857E-2240-628CCC521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9E93493-CD07-ED92-A1D3-66BC7081B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A3471C1D-8D05-43BD-B787-82C5A00C3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4605588"/>
            <a:ext cx="4571997" cy="533439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DF8A33B-BA52-113F-DD3B-5CD26522A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485051" y="4386794"/>
            <a:ext cx="964406" cy="549007"/>
            <a:chOff x="7029447" y="3514725"/>
            <a:chExt cx="1285875" cy="54900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10477F5-BA6F-6930-34F6-9D0D17048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343F1E5-C56A-0507-AE7C-D8AFE75C3F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AA294F2-1BE8-4269-5991-AFFB8EF37C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B82509B-5059-4857-65F3-590799DBCD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1C81D80-BDE0-8579-3E8C-270FB4153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3202" y="4731624"/>
            <a:ext cx="6240541" cy="411480"/>
          </a:xfrm>
        </p:spPr>
        <p:txBody>
          <a:bodyPr anchor="ctr"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pt-BR" sz="800" dirty="0">
                <a:solidFill>
                  <a:schemeClr val="tx1"/>
                </a:solidFill>
              </a:rPr>
              <a:t>Elaboração: Guilherme R.C. Moreira (DEE-ABRAVA)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8CE3F38-3847-D24A-BAFD-8FFBA5B308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4026"/>
            <a:ext cx="2646844" cy="772541"/>
          </a:xfrm>
          <a:prstGeom prst="rect">
            <a:avLst/>
          </a:prstGeom>
        </p:spPr>
      </p:pic>
      <p:graphicFrame>
        <p:nvGraphicFramePr>
          <p:cNvPr id="40" name="Espaço Reservado para Conteúdo 4">
            <a:extLst>
              <a:ext uri="{FF2B5EF4-FFF2-40B4-BE49-F238E27FC236}">
                <a16:creationId xmlns:a16="http://schemas.microsoft.com/office/drawing/2014/main" id="{EC026F3D-138F-21F0-84CB-7A65A6EC43E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686960" y="649938"/>
          <a:ext cx="4690291" cy="379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ítulo 4">
            <a:extLst>
              <a:ext uri="{FF2B5EF4-FFF2-40B4-BE49-F238E27FC236}">
                <a16:creationId xmlns:a16="http://schemas.microsoft.com/office/drawing/2014/main" id="{EB6E220A-F910-5026-1951-ED2C5533B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4298" y="148550"/>
            <a:ext cx="5866096" cy="857250"/>
          </a:xfrm>
        </p:spPr>
        <p:txBody>
          <a:bodyPr>
            <a:noAutofit/>
          </a:bodyPr>
          <a:lstStyle/>
          <a:p>
            <a:r>
              <a:rPr lang="pt-BR" sz="2000" b="1" dirty="0"/>
              <a:t>Comércio: Vendas ainda aquecidas em 2025, apesar de desaquecimento em relação ao ano anterior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8B27A3B7-975E-CB88-8F16-773B29609219}"/>
              </a:ext>
            </a:extLst>
          </p:cNvPr>
          <p:cNvSpPr/>
          <p:nvPr/>
        </p:nvSpPr>
        <p:spPr>
          <a:xfrm>
            <a:off x="328985" y="1425138"/>
            <a:ext cx="8462514" cy="844727"/>
          </a:xfrm>
          <a:prstGeom prst="roundRect">
            <a:avLst>
              <a:gd name="adj" fmla="val 10000"/>
            </a:avLst>
          </a:prstGeom>
          <a:noFill/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3DBE10B4-BD26-6EAD-E4AD-E60A45E588B4}"/>
              </a:ext>
            </a:extLst>
          </p:cNvPr>
          <p:cNvSpPr/>
          <p:nvPr/>
        </p:nvSpPr>
        <p:spPr>
          <a:xfrm>
            <a:off x="328985" y="2431750"/>
            <a:ext cx="8462514" cy="844727"/>
          </a:xfrm>
          <a:prstGeom prst="roundRect">
            <a:avLst>
              <a:gd name="adj" fmla="val 10000"/>
            </a:avLst>
          </a:prstGeom>
          <a:noFill/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65DFFFF3-254E-0512-9AD9-83A740950766}"/>
              </a:ext>
            </a:extLst>
          </p:cNvPr>
          <p:cNvSpPr/>
          <p:nvPr/>
        </p:nvSpPr>
        <p:spPr>
          <a:xfrm>
            <a:off x="328985" y="3438361"/>
            <a:ext cx="8462514" cy="844727"/>
          </a:xfrm>
          <a:prstGeom prst="roundRect">
            <a:avLst>
              <a:gd name="adj" fmla="val 10000"/>
            </a:avLst>
          </a:prstGeom>
          <a:noFill/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7B7C933A-71F4-854D-2E06-77238F769DAC}"/>
              </a:ext>
            </a:extLst>
          </p:cNvPr>
          <p:cNvSpPr/>
          <p:nvPr/>
        </p:nvSpPr>
        <p:spPr>
          <a:xfrm>
            <a:off x="1305099" y="3438361"/>
            <a:ext cx="7330582" cy="84555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1417" y="1086364"/>
            <a:ext cx="5130740" cy="3092731"/>
          </a:xfrm>
          <a:prstGeom prst="rect">
            <a:avLst/>
          </a:prstGeom>
        </p:spPr>
      </p:pic>
      <p:sp>
        <p:nvSpPr>
          <p:cNvPr id="46" name="Título 4">
            <a:extLst>
              <a:ext uri="{FF2B5EF4-FFF2-40B4-BE49-F238E27FC236}">
                <a16:creationId xmlns:a16="http://schemas.microsoft.com/office/drawing/2014/main" id="{EDDE29C4-7557-A676-7A67-5BA94FC2D58D}"/>
              </a:ext>
            </a:extLst>
          </p:cNvPr>
          <p:cNvSpPr txBox="1">
            <a:spLocks/>
          </p:cNvSpPr>
          <p:nvPr/>
        </p:nvSpPr>
        <p:spPr>
          <a:xfrm>
            <a:off x="301829" y="1304265"/>
            <a:ext cx="3309016" cy="22730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71655" y="1299868"/>
            <a:ext cx="314821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Apesar da inflação elevada durante 2024 e 2025, comércio de eletrodomésticos manteve taxas de crescimento positivas.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Mercado de trabalho brasileira aquecido deve ser manter ao longo deste ano</a:t>
            </a:r>
          </a:p>
        </p:txBody>
      </p:sp>
    </p:spTree>
    <p:extLst>
      <p:ext uri="{BB962C8B-B14F-4D97-AF65-F5344CB8AC3E}">
        <p14:creationId xmlns:p14="http://schemas.microsoft.com/office/powerpoint/2010/main" val="33570661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1C599E-1051-5830-F94E-2C4734E89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2">
            <a:extLst>
              <a:ext uri="{FF2B5EF4-FFF2-40B4-BE49-F238E27FC236}">
                <a16:creationId xmlns:a16="http://schemas.microsoft.com/office/drawing/2014/main" id="{CDBE3FEE-27C7-7B4B-0B39-174309387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4">
            <a:extLst>
              <a:ext uri="{FF2B5EF4-FFF2-40B4-BE49-F238E27FC236}">
                <a16:creationId xmlns:a16="http://schemas.microsoft.com/office/drawing/2014/main" id="{A4ABEE18-FB25-84A6-2D53-BD4991AC7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51435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6">
            <a:extLst>
              <a:ext uri="{FF2B5EF4-FFF2-40B4-BE49-F238E27FC236}">
                <a16:creationId xmlns:a16="http://schemas.microsoft.com/office/drawing/2014/main" id="{B0C2F683-A4F5-9C9F-B547-35B8AC949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9911" y="489254"/>
            <a:ext cx="304800" cy="322326"/>
            <a:chOff x="215328" y="-46937"/>
            <a:chExt cx="304800" cy="2773841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4EB3631-BA0A-342E-876A-7F4B8289A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18">
              <a:extLst>
                <a:ext uri="{FF2B5EF4-FFF2-40B4-BE49-F238E27FC236}">
                  <a16:creationId xmlns:a16="http://schemas.microsoft.com/office/drawing/2014/main" id="{9EDDC3D5-AEF9-4A86-4AAF-A9FE41385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4380DE3-A651-00E4-92F6-7236DA5DF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9925C04-AB7A-3E3D-CE7E-3A7622D51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D777401-81C4-54A3-C18E-0AD85755E2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556565"/>
            <a:ext cx="9036544" cy="3069979"/>
            <a:chOff x="1" y="2075420"/>
            <a:chExt cx="12048729" cy="4093306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A214153-7473-C460-08DC-B853969D7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246584F-C7F2-F014-4BAC-5A2FC6F274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A80F6F3-5846-A368-84A0-071BE3623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CF3E96F-A8C5-C08F-3081-E5C09A6489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5F0CEDA-EBAE-A49E-EB12-63AE05E73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CA5BE8C-548F-8614-0E2B-545846556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04F5DFD1-E820-CAE2-4A80-69B23BFC1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828610" y="781954"/>
            <a:ext cx="2097346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56BA62F-CBD3-0DC9-6E95-E1666073C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1116866"/>
            <a:ext cx="411480" cy="549007"/>
            <a:chOff x="7029447" y="3514725"/>
            <a:chExt cx="1285875" cy="54900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6A2118D-E6A1-0F40-7EEA-3622FB553D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289BD93-C86C-6923-4AE0-CF2FA295CD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414965F-1EC7-0030-C846-A729C8838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D1BB8B4-3486-321E-9AF4-18ECC9F8C9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C9E3378-C194-7123-251F-D7741A7C0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4605588"/>
            <a:ext cx="4571997" cy="533439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A3D6B30-181A-FD89-8E73-B5350592D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485051" y="4386794"/>
            <a:ext cx="964406" cy="549007"/>
            <a:chOff x="7029447" y="3514725"/>
            <a:chExt cx="1285875" cy="54900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74A1EA2-EA09-F96F-FC52-98643E9A22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D49A615-BD99-0B96-C27A-F662188015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0F90526-B79F-0101-28B2-1813C8D30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1C15057-A297-CAE6-CBC6-AEA435E8DD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77313985-317B-317C-5CB0-86F19100E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371994"/>
            <a:ext cx="3146355" cy="4229123"/>
          </a:xfrm>
          <a:noFill/>
        </p:spPr>
        <p:txBody>
          <a:bodyPr anchor="ctr">
            <a:normAutofit/>
          </a:bodyPr>
          <a:lstStyle/>
          <a:p>
            <a:pPr algn="l"/>
            <a:r>
              <a:rPr lang="pt-BR" sz="3600" b="1" dirty="0">
                <a:latin typeface="+mn-lt"/>
                <a:ea typeface="+mn-ea"/>
                <a:cs typeface="+mn-cs"/>
              </a:rPr>
              <a:t>Demais Segmentos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090F3F5-67E2-470A-848F-7CCE5C50E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3202" y="4731624"/>
            <a:ext cx="6240541" cy="411480"/>
          </a:xfrm>
        </p:spPr>
        <p:txBody>
          <a:bodyPr anchor="ctr"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pt-BR" sz="800" dirty="0">
                <a:solidFill>
                  <a:schemeClr val="tx1"/>
                </a:solidFill>
              </a:rPr>
              <a:t>Elaboração: Guilherme R.C. Moreira (DEE-ABRAVA)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7234A33-63D2-509E-9715-42C05245D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4026"/>
            <a:ext cx="2646844" cy="772541"/>
          </a:xfrm>
          <a:prstGeom prst="rect">
            <a:avLst/>
          </a:prstGeom>
        </p:spPr>
      </p:pic>
      <p:graphicFrame>
        <p:nvGraphicFramePr>
          <p:cNvPr id="40" name="Espaço Reservado para Conteúdo 4">
            <a:extLst>
              <a:ext uri="{FF2B5EF4-FFF2-40B4-BE49-F238E27FC236}">
                <a16:creationId xmlns:a16="http://schemas.microsoft.com/office/drawing/2014/main" id="{7BA73902-6394-45EA-984F-2AA272AEC1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2480768"/>
              </p:ext>
            </p:extLst>
          </p:nvPr>
        </p:nvGraphicFramePr>
        <p:xfrm>
          <a:off x="3720817" y="557007"/>
          <a:ext cx="4690291" cy="379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06795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02981" y="1639489"/>
            <a:ext cx="2700300" cy="1575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pt-BR" sz="4050" b="1" dirty="0">
                <a:solidFill>
                  <a:schemeClr val="bg2">
                    <a:lumMod val="25000"/>
                  </a:schemeClr>
                </a:solidFill>
              </a:rPr>
              <a:t>Obrigado!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62"/>
          <a:stretch/>
        </p:blipFill>
        <p:spPr>
          <a:xfrm>
            <a:off x="737574" y="195487"/>
            <a:ext cx="4374486" cy="4814814"/>
          </a:xfrm>
          <a:prstGeom prst="ellipse">
            <a:avLst/>
          </a:prstGeom>
        </p:spPr>
      </p:pic>
      <p:sp>
        <p:nvSpPr>
          <p:cNvPr id="40965" name="CaixaDeTexto 3"/>
          <p:cNvSpPr txBox="1">
            <a:spLocks noChangeArrowheads="1"/>
          </p:cNvSpPr>
          <p:nvPr/>
        </p:nvSpPr>
        <p:spPr bwMode="auto">
          <a:xfrm>
            <a:off x="5220073" y="2895786"/>
            <a:ext cx="380437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pt-BR" sz="3000" b="1" dirty="0">
                <a:solidFill>
                  <a:schemeClr val="bg2">
                    <a:lumMod val="2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www.abrava.com.br</a:t>
            </a:r>
            <a:endParaRPr lang="pt-BR" sz="3000" b="1" dirty="0">
              <a:solidFill>
                <a:schemeClr val="bg2">
                  <a:lumMod val="25000"/>
                </a:schemeClr>
              </a:solidFill>
            </a:endParaRPr>
          </a:p>
          <a:p>
            <a:endParaRPr lang="pt-BR" b="1" dirty="0">
              <a:solidFill>
                <a:schemeClr val="bg2">
                  <a:lumMod val="25000"/>
                </a:schemeClr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pt-BR" b="1" dirty="0">
                <a:solidFill>
                  <a:schemeClr val="bg2">
                    <a:lumMod val="2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basile@abrava.com.br</a:t>
            </a:r>
            <a:endParaRPr lang="pt-BR" sz="3000" b="1" dirty="0">
              <a:solidFill>
                <a:srgbClr val="002060"/>
              </a:solidFill>
            </a:endParaRPr>
          </a:p>
        </p:txBody>
      </p:sp>
      <p:sp>
        <p:nvSpPr>
          <p:cNvPr id="5" name="CaixaDeTexto 3">
            <a:extLst>
              <a:ext uri="{FF2B5EF4-FFF2-40B4-BE49-F238E27FC236}">
                <a16:creationId xmlns:a16="http://schemas.microsoft.com/office/drawing/2014/main" id="{D32AB946-88AF-4080-9C98-4970193D5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08" y="4140100"/>
            <a:ext cx="14860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pt-B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Edifício Sede</a:t>
            </a:r>
          </a:p>
          <a:p>
            <a:r>
              <a:rPr lang="pt-B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Av. Rio Branco, 1491</a:t>
            </a:r>
          </a:p>
          <a:p>
            <a:r>
              <a:rPr lang="pt-B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Campos Elísios</a:t>
            </a:r>
          </a:p>
          <a:p>
            <a:r>
              <a:rPr lang="pt-B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São Paulo (SP)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2D05E7B-B388-40EF-BB30-4F62DD105E58}"/>
              </a:ext>
            </a:extLst>
          </p:cNvPr>
          <p:cNvSpPr/>
          <p:nvPr/>
        </p:nvSpPr>
        <p:spPr>
          <a:xfrm rot="19900753">
            <a:off x="5915369" y="4529222"/>
            <a:ext cx="1117848" cy="2700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350" dirty="0"/>
              <a:t>63 ANOS</a:t>
            </a:r>
          </a:p>
        </p:txBody>
      </p:sp>
    </p:spTree>
    <p:extLst>
      <p:ext uri="{BB962C8B-B14F-4D97-AF65-F5344CB8AC3E}">
        <p14:creationId xmlns:p14="http://schemas.microsoft.com/office/powerpoint/2010/main" val="308895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4658</TotalTime>
  <Words>829</Words>
  <Application>Microsoft Office PowerPoint</Application>
  <PresentationFormat>Apresentação na tela (16:9)</PresentationFormat>
  <Paragraphs>71</Paragraphs>
  <Slides>22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6" baseType="lpstr">
      <vt:lpstr>Arial</vt:lpstr>
      <vt:lpstr>Calibri</vt:lpstr>
      <vt:lpstr>Verdana</vt:lpstr>
      <vt:lpstr>Tema do Office</vt:lpstr>
      <vt:lpstr>Números do Setor AVAC-R </vt:lpstr>
      <vt:lpstr>O Setor AVAC-R No Brasil</vt:lpstr>
      <vt:lpstr>Setor deve Faturar R$ 55 bilhões em 2025</vt:lpstr>
      <vt:lpstr>Excelentes Resultados esperados para 2025</vt:lpstr>
      <vt:lpstr>Excelentes Resultados esperados para 2025</vt:lpstr>
      <vt:lpstr>Apresentação do PowerPoint</vt:lpstr>
      <vt:lpstr>Apresentação do PowerPoint</vt:lpstr>
      <vt:lpstr>Setor de Ar Condicionado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Ano de 2024 foi muito promissor para o Segmento de Refrigeração</vt:lpstr>
      <vt:lpstr>Apesar de Algumas Incertezas recentes, setor mantém otimismo para 2025</vt:lpstr>
      <vt:lpstr>No Segmento de Refrigeração Comercial, boas expectativas também haja vista que comércio varejista mantém trajetória de crescimento em 2025</vt:lpstr>
      <vt:lpstr>Demais Segmentos</vt:lpstr>
      <vt:lpstr>Comércio: Vendas ainda aquecidas em 2025, apesar de desaquecimento em relação ao ano anterior</vt:lpstr>
      <vt:lpstr>Demais Segmentos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Thais Mello Garcia</dc:creator>
  <cp:lastModifiedBy>Arnaldo Basile</cp:lastModifiedBy>
  <cp:revision>136</cp:revision>
  <dcterms:created xsi:type="dcterms:W3CDTF">2023-02-15T14:32:25Z</dcterms:created>
  <dcterms:modified xsi:type="dcterms:W3CDTF">2025-08-20T14:33:45Z</dcterms:modified>
</cp:coreProperties>
</file>