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306" r:id="rId3"/>
    <p:sldId id="283" r:id="rId4"/>
    <p:sldId id="282" r:id="rId5"/>
    <p:sldId id="308" r:id="rId6"/>
    <p:sldId id="281" r:id="rId7"/>
    <p:sldId id="285" r:id="rId8"/>
    <p:sldId id="288" r:id="rId9"/>
    <p:sldId id="289" r:id="rId10"/>
    <p:sldId id="286" r:id="rId11"/>
    <p:sldId id="287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9" r:id="rId21"/>
    <p:sldId id="298" r:id="rId22"/>
    <p:sldId id="307" r:id="rId23"/>
    <p:sldId id="309" r:id="rId24"/>
    <p:sldId id="300" r:id="rId25"/>
    <p:sldId id="301" r:id="rId26"/>
    <p:sldId id="310" r:id="rId27"/>
    <p:sldId id="302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F71FBA2-811B-6F5D-BA11-B72A58230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A0DFD4B2-DF83-F1C1-4E2C-3B76F2FD07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D7FA2BF2-F490-1590-8415-1F1B2729B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116D-1B71-43C9-BF68-61224C651CD8}" type="datetimeFigureOut">
              <a:rPr lang="pt-BR" smtClean="0"/>
              <a:t>07/08/2025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234F1B3D-3F77-92D9-2676-552E998A3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C4835BA0-BD43-F1C5-4309-3C8D08914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6E28-8B9C-417A-BD9F-49ED1F15AB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744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A241CEC-F11C-93AC-CBDC-186EB81B0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BF9D48AC-B9A5-ED16-C952-522036BEA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12949F6-A27C-DC94-B73C-CBE84045F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116D-1B71-43C9-BF68-61224C651CD8}" type="datetimeFigureOut">
              <a:rPr lang="pt-BR" smtClean="0"/>
              <a:t>07/08/2025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2A402DEB-5F25-AF54-A24C-996A65E5B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956B35E7-FB44-0AB7-5D3A-7DEF03E74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6E28-8B9C-417A-BD9F-49ED1F15AB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500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C15205D-6B18-3A56-793A-3F0E97896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B8DB879C-FE57-952D-A2FA-B37759AED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10AB9F38-F144-D936-5D1E-62081AA61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116D-1B71-43C9-BF68-61224C651CD8}" type="datetimeFigureOut">
              <a:rPr lang="pt-BR" smtClean="0"/>
              <a:t>07/08/2025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EA5E1039-6017-8808-A723-251258FF4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CC58303E-5178-B1BC-CD13-5B9AC338B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6E28-8B9C-417A-BD9F-49ED1F15AB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757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1353E5A-F192-8BB7-A24B-3161583B4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84679D69-72C6-7D70-D6D2-4EB039B10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9C34426E-79F7-35A5-4B42-B908D78870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156D618A-5728-9B99-A2C1-992680A23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116D-1B71-43C9-BF68-61224C651CD8}" type="datetimeFigureOut">
              <a:rPr lang="pt-BR" smtClean="0"/>
              <a:t>07/08/2025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506F0FD-F27A-0F51-A31D-88DEF69D8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7A5C64A2-DE48-1B36-CEA7-BD61E762B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6E28-8B9C-417A-BD9F-49ED1F15AB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919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CB9F17C-534C-C645-C8DB-4249FD074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1B026279-EA6D-B14E-9F93-B3C476564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3147AB4A-BEC4-C32E-D893-416F67FC57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50698AD0-4648-0497-4827-2214586F1C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72AAA68E-D022-B151-558D-3917196DCF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982DA25A-2127-438B-C135-68E116A45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116D-1B71-43C9-BF68-61224C651CD8}" type="datetimeFigureOut">
              <a:rPr lang="pt-BR" smtClean="0"/>
              <a:t>07/08/2025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78E371AA-09EA-8A5E-CD70-DE89C2403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DE668B2B-E4B3-D836-E2EE-C6DDD717D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6E28-8B9C-417A-BD9F-49ED1F15AB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225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C96C8B2-648F-67B0-C1FB-4A5540942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291D5DCC-76E1-4272-AB5E-336609B7C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116D-1B71-43C9-BF68-61224C651CD8}" type="datetimeFigureOut">
              <a:rPr lang="pt-BR" smtClean="0"/>
              <a:t>07/08/2025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0B2C3445-54E6-AB03-D118-5E8EADF6B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BE7AF4C8-8C85-32C8-050C-8D4BF8638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6E28-8B9C-417A-BD9F-49ED1F15AB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20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091C9294-1BB7-BD2D-9A8A-F27620E90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116D-1B71-43C9-BF68-61224C651CD8}" type="datetimeFigureOut">
              <a:rPr lang="pt-BR" smtClean="0"/>
              <a:t>07/08/2025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42F63DD9-764E-20C0-4504-F2D7F5419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6221558D-E90D-E5E5-14D8-21EC86002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6E28-8B9C-417A-BD9F-49ED1F15AB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8593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0ECDDDF-D19D-BEEC-0047-FCB5145B1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D2799CF6-70A9-8F19-6DC3-595CB84FC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B27EA04C-5FAF-5A25-CDE9-F2087A22E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621C85E5-3BD8-3020-ACAE-6D835292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116D-1B71-43C9-BF68-61224C651CD8}" type="datetimeFigureOut">
              <a:rPr lang="pt-BR" smtClean="0"/>
              <a:t>07/08/2025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AC856FC4-A9E3-B448-4F90-6893C294E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B295E5A2-C54D-3891-894B-49EC1E0DF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6E28-8B9C-417A-BD9F-49ED1F15AB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69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54576E-FF2B-9D5C-B117-224298510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8083E7AF-BEB0-DC5A-9505-34EEA1A814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29ABA5E9-3316-0414-B023-26388AFFC6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787739EE-8EEB-D2A7-FAD5-997C4BEA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116D-1B71-43C9-BF68-61224C651CD8}" type="datetimeFigureOut">
              <a:rPr lang="pt-BR" smtClean="0"/>
              <a:t>07/08/2025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5BB1A92-69FD-2F10-76CE-A2D73B3D2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7BE1C43F-090A-F9F7-3DB5-99F6DCEE8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6E28-8B9C-417A-BD9F-49ED1F15AB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4532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B3F9A15-13E3-8702-A944-1ECB2CBEB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772DDF02-33A0-07D0-6C04-17F93404F8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A6874B9-3725-C5DA-13EF-6D7F432B8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116D-1B71-43C9-BF68-61224C651CD8}" type="datetimeFigureOut">
              <a:rPr lang="pt-BR" smtClean="0"/>
              <a:t>07/08/2025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90C657D2-C429-61F8-35F4-B36CD1F7C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C4D36148-2325-2260-9B74-B6E9B2585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6E28-8B9C-417A-BD9F-49ED1F15AB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8432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6E91B688-65EE-E8F4-06B7-F15229D08F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880F345F-E9A0-6543-40AF-DC8407E85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FAFB455-459F-0057-339C-2D6BEC785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116D-1B71-43C9-BF68-61224C651CD8}" type="datetimeFigureOut">
              <a:rPr lang="pt-BR" smtClean="0"/>
              <a:t>07/08/2025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BEF0E3BC-D7EF-C562-40A1-395E54786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9258AB73-2F77-A6F3-0498-F1E0B5377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C6E28-8B9C-417A-BD9F-49ED1F15AB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8671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7C31D7FD-8D32-182A-0D9D-FC704E25C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5AEF9315-AB84-9ACE-EA3B-85E201CE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FE5146FC-9712-2413-544C-60381D82C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D116D-1B71-43C9-BF68-61224C651CD8}" type="datetimeFigureOut">
              <a:rPr lang="pt-BR" smtClean="0"/>
              <a:t>07/08/2025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8237287-9C48-97DD-DA4B-AD0CD0766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69D642EB-32DC-91CF-ADC6-FEF231B751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C6E28-8B9C-417A-BD9F-49ED1F15AB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1807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svg"/><Relationship Id="rId7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svg"/><Relationship Id="rId7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200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svg"/><Relationship Id="rId7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8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3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svg"/><Relationship Id="rId7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.svg"/><Relationship Id="rId7" Type="http://schemas.openxmlformats.org/officeDocument/2006/relationships/image" Target="../media/image4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45.png"/><Relationship Id="rId5" Type="http://schemas.openxmlformats.org/officeDocument/2006/relationships/image" Target="../media/image27.png"/><Relationship Id="rId10" Type="http://schemas.openxmlformats.org/officeDocument/2006/relationships/image" Target="../media/image44.png"/><Relationship Id="rId4" Type="http://schemas.openxmlformats.org/officeDocument/2006/relationships/image" Target="../media/image8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svg"/><Relationship Id="rId7" Type="http://schemas.openxmlformats.org/officeDocument/2006/relationships/image" Target="../media/image4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2.png"/><Relationship Id="rId4" Type="http://schemas.openxmlformats.org/officeDocument/2006/relationships/image" Target="../media/image8.png"/><Relationship Id="rId9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.svg"/><Relationship Id="rId7" Type="http://schemas.openxmlformats.org/officeDocument/2006/relationships/image" Target="../media/image5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50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.svg"/><Relationship Id="rId7" Type="http://schemas.openxmlformats.org/officeDocument/2006/relationships/image" Target="../media/image54.png"/><Relationship Id="rId12" Type="http://schemas.openxmlformats.org/officeDocument/2006/relationships/image" Target="../media/image5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36.png"/><Relationship Id="rId10" Type="http://schemas.openxmlformats.org/officeDocument/2006/relationships/image" Target="../media/image56.png"/><Relationship Id="rId4" Type="http://schemas.openxmlformats.org/officeDocument/2006/relationships/image" Target="../media/image8.png"/><Relationship Id="rId9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.svg"/><Relationship Id="rId7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3.png"/><Relationship Id="rId10" Type="http://schemas.openxmlformats.org/officeDocument/2006/relationships/image" Target="../media/image62.png"/><Relationship Id="rId4" Type="http://schemas.openxmlformats.org/officeDocument/2006/relationships/image" Target="../media/image8.png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.svg"/><Relationship Id="rId7" Type="http://schemas.openxmlformats.org/officeDocument/2006/relationships/image" Target="../media/image6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1.png"/><Relationship Id="rId4" Type="http://schemas.openxmlformats.org/officeDocument/2006/relationships/image" Target="../media/image8.png"/><Relationship Id="rId9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.svg"/><Relationship Id="rId7" Type="http://schemas.openxmlformats.org/officeDocument/2006/relationships/image" Target="../media/image7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8.png"/><Relationship Id="rId9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7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.svg"/><Relationship Id="rId7" Type="http://schemas.openxmlformats.org/officeDocument/2006/relationships/image" Target="../media/image7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8.png"/><Relationship Id="rId9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.svg"/><Relationship Id="rId7" Type="http://schemas.openxmlformats.org/officeDocument/2006/relationships/image" Target="../media/image8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.png"/><Relationship Id="rId9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87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.svg"/><Relationship Id="rId7" Type="http://schemas.openxmlformats.org/officeDocument/2006/relationships/image" Target="../media/image9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.png"/><Relationship Id="rId9" Type="http://schemas.openxmlformats.org/officeDocument/2006/relationships/image" Target="../media/image9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FDF724CC-0B75-B17A-8424-C75B2DEB2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8722" y="346167"/>
            <a:ext cx="2206870" cy="158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761E746B-80D0-A3AD-AF52-E596504AF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59" y="2639045"/>
            <a:ext cx="2701994" cy="1588934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7689" y="5259387"/>
            <a:ext cx="3225770" cy="92496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84044877-1C76-4065-8DDE-21E0A8F750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8414" y="4930535"/>
            <a:ext cx="1502233" cy="158129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A5A17FC0-D416-4C8B-A9E6-5924D352B9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955127" y="-680"/>
            <a:ext cx="4236873" cy="685868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2">
            <a:extLst>
              <a:ext uri="{FF2B5EF4-FFF2-40B4-BE49-F238E27FC236}">
                <a16:creationId xmlns:a16="http://schemas.microsoft.com/office/drawing/2014/main" xmlns="" id="{6D338EB5-1FA4-D055-B2C5-873D12BB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2151" y="1010485"/>
            <a:ext cx="3629393" cy="335395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100" b="1" kern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INFLUÊNCIA  DO RUÍDO DO VENTILADOR NA ACÚSTICA DO AMBIENTE</a:t>
            </a:r>
          </a:p>
        </p:txBody>
      </p:sp>
      <p:sp>
        <p:nvSpPr>
          <p:cNvPr id="3" name="Espaço Reservado para Texto 13">
            <a:extLst>
              <a:ext uri="{FF2B5EF4-FFF2-40B4-BE49-F238E27FC236}">
                <a16:creationId xmlns:a16="http://schemas.microsoft.com/office/drawing/2014/main" xmlns="" id="{9C0A0D71-0888-F20B-0C26-ED18DBD5E1C0}"/>
              </a:ext>
            </a:extLst>
          </p:cNvPr>
          <p:cNvSpPr txBox="1">
            <a:spLocks/>
          </p:cNvSpPr>
          <p:nvPr/>
        </p:nvSpPr>
        <p:spPr>
          <a:xfrm>
            <a:off x="8282150" y="4834761"/>
            <a:ext cx="2840392" cy="8723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CLAUDIO SCHOELER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982DC870-E8E5-4050-B10C-CC24FC67E5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0" y="2285774"/>
            <a:ext cx="8020742" cy="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FF76A74F-C283-4DED-BD4D-086753B7CB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1" y="4571549"/>
            <a:ext cx="8113985" cy="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3B2791FB-B2F7-4BBE-B8D8-74C37FF9E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064319" y="-680"/>
            <a:ext cx="0" cy="6858003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xmlns="" id="{9891B5DE-6811-4844-BB18-472A3F360E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8020742" y="-680"/>
            <a:ext cx="0" cy="224028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14793606-D18C-FF0F-A79E-01D41D9BA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6773" y="2636436"/>
            <a:ext cx="1565519" cy="1714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xmlns="" id="{77A9CA3A-7216-41E0-B3CD-058077FD39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8340636" y="4571549"/>
            <a:ext cx="1892695" cy="0"/>
          </a:xfrm>
          <a:prstGeom prst="line">
            <a:avLst/>
          </a:prstGeom>
          <a:ln w="15875">
            <a:solidFill>
              <a:srgbClr val="FFFFFF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8F014121-104C-DAD2-7DB3-DF23E4345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844" y="91736"/>
            <a:ext cx="2267759" cy="210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383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5" name="Título 5">
            <a:extLst>
              <a:ext uri="{FF2B5EF4-FFF2-40B4-BE49-F238E27FC236}">
                <a16:creationId xmlns:a16="http://schemas.microsoft.com/office/drawing/2014/main" xmlns="" id="{9C101CE6-D6DC-8FC1-473F-E956FDF1EB28}"/>
              </a:ext>
            </a:extLst>
          </p:cNvPr>
          <p:cNvSpPr txBox="1">
            <a:spLocks/>
          </p:cNvSpPr>
          <p:nvPr/>
        </p:nvSpPr>
        <p:spPr>
          <a:xfrm>
            <a:off x="330200" y="245534"/>
            <a:ext cx="7946534" cy="520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9700" indent="0">
              <a:buFont typeface="Arial" panose="020B0604020202020204" pitchFamily="34" charset="0"/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PRESSÃO SONORA x POTÊNCIA SONORA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27931431-7172-C84E-47A0-50B17C1AEC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467" y="985546"/>
            <a:ext cx="5418576" cy="2034824"/>
          </a:xfrm>
          <a:prstGeom prst="rect">
            <a:avLst/>
          </a:prstGeom>
        </p:spPr>
      </p:pic>
      <p:sp>
        <p:nvSpPr>
          <p:cNvPr id="12" name="Título 5">
            <a:extLst>
              <a:ext uri="{FF2B5EF4-FFF2-40B4-BE49-F238E27FC236}">
                <a16:creationId xmlns:a16="http://schemas.microsoft.com/office/drawing/2014/main" xmlns="" id="{6BBBF30A-4042-AD20-0FE8-A6E4470B2ED2}"/>
              </a:ext>
            </a:extLst>
          </p:cNvPr>
          <p:cNvSpPr txBox="1">
            <a:spLocks/>
          </p:cNvSpPr>
          <p:nvPr/>
        </p:nvSpPr>
        <p:spPr>
          <a:xfrm>
            <a:off x="6264685" y="3239746"/>
            <a:ext cx="5418576" cy="188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pt-BR" sz="1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PRESSÃO SONORA (Lp ou LpA)</a:t>
            </a:r>
          </a:p>
          <a:p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</a:pPr>
            <a:r>
              <a:rPr lang="pt-BR" altLang="pt-BR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Diretamente relacionada com as características de cada ambiente.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</a:pPr>
            <a:endParaRPr lang="pt-BR" altLang="pt-BR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</a:pPr>
            <a:r>
              <a:rPr lang="pt-BR" altLang="pt-BR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Influenciada pela posição e distância do observador.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110000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ítulo 5">
            <a:extLst>
              <a:ext uri="{FF2B5EF4-FFF2-40B4-BE49-F238E27FC236}">
                <a16:creationId xmlns:a16="http://schemas.microsoft.com/office/drawing/2014/main" xmlns="" id="{669D7CB0-736C-01DA-FEB5-1337387FBD2C}"/>
              </a:ext>
            </a:extLst>
          </p:cNvPr>
          <p:cNvSpPr txBox="1">
            <a:spLocks/>
          </p:cNvSpPr>
          <p:nvPr/>
        </p:nvSpPr>
        <p:spPr>
          <a:xfrm>
            <a:off x="601730" y="3239746"/>
            <a:ext cx="5325586" cy="2463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pt-BR" sz="1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POTÊNCIA SONORA (Lw ou LwA)</a:t>
            </a:r>
          </a:p>
          <a:p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7620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pt-BR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Característica básica de medida do ruído emitido por uma fonte sonora.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7620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pt-BR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Propriedade física fundamental da fonte acústica sozinha. 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7620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pt-BR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Parâmetro absoluto para cálculo e comparações de fontes sonoras.</a:t>
            </a:r>
          </a:p>
        </p:txBody>
      </p:sp>
    </p:spTree>
    <p:extLst>
      <p:ext uri="{BB962C8B-B14F-4D97-AF65-F5344CB8AC3E}">
        <p14:creationId xmlns:p14="http://schemas.microsoft.com/office/powerpoint/2010/main" val="368236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2" name="Título 12">
            <a:extLst>
              <a:ext uri="{FF2B5EF4-FFF2-40B4-BE49-F238E27FC236}">
                <a16:creationId xmlns:a16="http://schemas.microsoft.com/office/drawing/2014/main" xmlns="" id="{6D338EB5-1FA4-D055-B2C5-873D12BB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5771068" cy="489674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AUDIBILIDADE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10902F0F-0A4E-4FC4-E1B8-29059A53B925}"/>
              </a:ext>
            </a:extLst>
          </p:cNvPr>
          <p:cNvSpPr txBox="1"/>
          <p:nvPr/>
        </p:nvSpPr>
        <p:spPr>
          <a:xfrm>
            <a:off x="858332" y="797845"/>
            <a:ext cx="754060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ouvido humano apresenta uma sensibilidade diferente para cada frequência.</a:t>
            </a: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 som grave é percebido como sendo menos intenso do que um som médio de mesmo nível de pressão sonora.</a:t>
            </a: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característica que define a impressão subjetiva que temos da intensidade de um som denomina-se audibilidade, e depende do nível e da frequência do som.</a:t>
            </a: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354753D4-1901-7FEE-BEF9-9DCAA640AC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186" y="2624621"/>
            <a:ext cx="4480560" cy="283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0E1127EB-A740-8407-B3B4-FC8F9A1D7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466" y="948345"/>
            <a:ext cx="2909860" cy="411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80">
            <a:extLst>
              <a:ext uri="{FF2B5EF4-FFF2-40B4-BE49-F238E27FC236}">
                <a16:creationId xmlns:a16="http://schemas.microsoft.com/office/drawing/2014/main" xmlns="" id="{40C71821-DD6C-B662-E749-8AE594CB1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5156" y="5089972"/>
            <a:ext cx="3274480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1pPr>
            <a:lvl2pPr marL="742950" indent="-28575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2pPr>
            <a:lvl3pPr marL="11430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3pPr>
            <a:lvl4pPr marL="16002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4pPr>
            <a:lvl5pPr marL="20574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9pPr>
          </a:lstStyle>
          <a:p>
            <a:pPr algn="l"/>
            <a:r>
              <a:rPr lang="pt-BR" altLang="pt-BR" sz="1600" b="1" i="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Curvas de igual intensidade sonora</a:t>
            </a:r>
          </a:p>
          <a:p>
            <a:pPr algn="l"/>
            <a:r>
              <a:rPr lang="pt-BR" altLang="pt-BR" sz="1600" b="1" i="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Isofônicas</a:t>
            </a:r>
          </a:p>
        </p:txBody>
      </p:sp>
      <p:pic>
        <p:nvPicPr>
          <p:cNvPr id="3" name="16Hz-20kHz-Lin-1f-10sec">
            <a:hlinkClick r:id="" action="ppaction://media"/>
            <a:extLst>
              <a:ext uri="{FF2B5EF4-FFF2-40B4-BE49-F238E27FC236}">
                <a16:creationId xmlns:a16="http://schemas.microsoft.com/office/drawing/2014/main" xmlns="" id="{250FE330-3E78-EC9D-87D6-3B654C780F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34674" y="3454716"/>
            <a:ext cx="609600" cy="609600"/>
          </a:xfrm>
          <a:prstGeom prst="rect">
            <a:avLst/>
          </a:prstGeom>
        </p:spPr>
      </p:pic>
      <p:sp>
        <p:nvSpPr>
          <p:cNvPr id="8" name="Text Box 80">
            <a:extLst>
              <a:ext uri="{FF2B5EF4-FFF2-40B4-BE49-F238E27FC236}">
                <a16:creationId xmlns:a16="http://schemas.microsoft.com/office/drawing/2014/main" xmlns="" id="{B2E371C8-EE10-BBE0-2B26-DE68E383D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4274" y="3617878"/>
            <a:ext cx="2004247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1pPr>
            <a:lvl2pPr marL="742950" indent="-28575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2pPr>
            <a:lvl3pPr marL="11430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3pPr>
            <a:lvl4pPr marL="16002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4pPr>
            <a:lvl5pPr marL="20574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9pPr>
          </a:lstStyle>
          <a:p>
            <a:pPr algn="l"/>
            <a:r>
              <a:rPr lang="pt-BR" altLang="pt-BR" sz="1600" b="1" i="0" dirty="0">
                <a:solidFill>
                  <a:srgbClr val="FF9900"/>
                </a:solidFill>
                <a:latin typeface="Arial" panose="020B0604020202020204" pitchFamily="34" charset="0"/>
              </a:rPr>
              <a:t>16 a 20.000 Hz </a:t>
            </a:r>
            <a:r>
              <a:rPr lang="pt-BR" altLang="pt-BR" sz="1600" b="1" i="0" dirty="0" err="1">
                <a:solidFill>
                  <a:srgbClr val="FF9900"/>
                </a:solidFill>
                <a:latin typeface="Arial" panose="020B0604020202020204" pitchFamily="34" charset="0"/>
              </a:rPr>
              <a:t>Lin</a:t>
            </a:r>
            <a:endParaRPr lang="pt-BR" altLang="pt-BR" sz="1600" b="1" i="0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10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2" name="Título 12">
            <a:extLst>
              <a:ext uri="{FF2B5EF4-FFF2-40B4-BE49-F238E27FC236}">
                <a16:creationId xmlns:a16="http://schemas.microsoft.com/office/drawing/2014/main" xmlns="" id="{6D338EB5-1FA4-D055-B2C5-873D12BB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5771068" cy="489674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DECIBEL (dB)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922B2B07-959E-FB16-F332-7BE30DC959C5}"/>
              </a:ext>
            </a:extLst>
          </p:cNvPr>
          <p:cNvSpPr txBox="1"/>
          <p:nvPr/>
        </p:nvSpPr>
        <p:spPr>
          <a:xfrm>
            <a:off x="895516" y="923823"/>
            <a:ext cx="997568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ouvido responde a intensidade sonora, ou seja, p</a:t>
            </a:r>
            <a:r>
              <a:rPr lang="pt-BR" sz="1600" i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 = p</a:t>
            </a:r>
            <a:r>
              <a:rPr lang="pt-BR" sz="1600" i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/γc)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 escala linear baseada em p</a:t>
            </a:r>
            <a:r>
              <a:rPr lang="pt-BR" sz="1600" i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seria muito ampla, desde 2 x 10</a:t>
            </a:r>
            <a:r>
              <a:rPr lang="pt-BR" sz="1600" i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até cerca de 20 </a:t>
            </a:r>
            <a:r>
              <a:rPr lang="pt-BR" sz="1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 bilhão de divisões)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ouvido responde logarítmicamente aos estímulos sonoros → log p</a:t>
            </a:r>
            <a:r>
              <a:rPr lang="pt-BR" sz="1600" i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pt-BR" sz="16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valor de “p</a:t>
            </a:r>
            <a:r>
              <a:rPr lang="pt-BR" sz="1600" i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foi relacionado a menor pressão sonora audível = 2 x 10</a:t>
            </a:r>
            <a:r>
              <a:rPr lang="pt-BR" sz="1600" i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ou seja, log</a:t>
            </a:r>
            <a:r>
              <a:rPr lang="pt-BR" sz="1600" i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</a:t>
            </a:r>
            <a:r>
              <a:rPr lang="pt-BR" sz="1600" i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</a:t>
            </a:r>
            <a:r>
              <a:rPr lang="pt-BR" sz="1600" i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sz="1600" i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→ Bel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Escala muito comprimida, de 0 Bel até somente 12 Bel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Bel foi dividido em 10 partes resultando na unidade atual, o </a:t>
            </a:r>
            <a:r>
              <a:rPr lang="pt-BR" sz="16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decibel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ou </a:t>
            </a:r>
            <a:r>
              <a:rPr lang="pt-BR" sz="16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r>
              <a:rPr lang="pt-B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0" name="Título 12">
            <a:extLst>
              <a:ext uri="{FF2B5EF4-FFF2-40B4-BE49-F238E27FC236}">
                <a16:creationId xmlns:a16="http://schemas.microsoft.com/office/drawing/2014/main" xmlns="" id="{647E1081-95D7-7CA6-3BCA-1CB25A470649}"/>
              </a:ext>
            </a:extLst>
          </p:cNvPr>
          <p:cNvSpPr txBox="1">
            <a:spLocks/>
          </p:cNvSpPr>
          <p:nvPr/>
        </p:nvSpPr>
        <p:spPr>
          <a:xfrm>
            <a:off x="858332" y="2673865"/>
            <a:ext cx="5771068" cy="489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dBA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xmlns="" id="{98E75A40-7E5E-3717-FEBD-7874CD8848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474" y="4833132"/>
            <a:ext cx="4505325" cy="542925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xmlns="" id="{69F8A0EB-C7A7-BC40-F4B1-E5C059F254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164" y="2853287"/>
            <a:ext cx="3104635" cy="178956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 Box 80">
            <a:extLst>
              <a:ext uri="{FF2B5EF4-FFF2-40B4-BE49-F238E27FC236}">
                <a16:creationId xmlns:a16="http://schemas.microsoft.com/office/drawing/2014/main" xmlns="" id="{ABF67AC1-7F61-4D9C-CA33-6435CE5FD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516" y="3231345"/>
            <a:ext cx="7401817" cy="2800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1pPr>
            <a:lvl2pPr marL="742950" indent="-28575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2pPr>
            <a:lvl3pPr marL="11430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3pPr>
            <a:lvl4pPr marL="16002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4pPr>
            <a:lvl5pPr marL="20574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9pPr>
          </a:lstStyle>
          <a:p>
            <a:pPr algn="l"/>
            <a:r>
              <a:rPr lang="pt-BR" sz="160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ouvido humano responde a pressão sonora e sua frequência.</a:t>
            </a:r>
          </a:p>
          <a:p>
            <a:pPr algn="l"/>
            <a:r>
              <a:rPr lang="pt-BR" sz="160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Necessário alguma forma de relacionar a pressão sonora medida aos níveis de audibilidade humana para diversas faixas de áudio.</a:t>
            </a:r>
          </a:p>
          <a:p>
            <a:pPr algn="l"/>
            <a:r>
              <a:rPr lang="pt-BR" sz="160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escala de ponderação A foi desenvolvida para aplicação sobre os níveis em dB de maneira a que os resultados apresentados pudessem ser mais facilmente relacionados e comparados aos níveis de audibilidade humana para diversas faixas de intensidade sonora.</a:t>
            </a:r>
          </a:p>
          <a:p>
            <a:pPr algn="l"/>
            <a:r>
              <a:rPr lang="pt-BR" sz="160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escala “A” de ponderação de um medidor de ruído reproduz o </a:t>
            </a:r>
          </a:p>
          <a:p>
            <a:pPr algn="l"/>
            <a:r>
              <a:rPr lang="pt-BR" sz="160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processo de filtragem do ouvido humano, ou seja, o medidor atua como </a:t>
            </a:r>
          </a:p>
          <a:p>
            <a:pPr algn="l"/>
            <a:r>
              <a:rPr lang="pt-BR" sz="160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 “ouvido padrão”.</a:t>
            </a:r>
          </a:p>
          <a:p>
            <a:pPr algn="l"/>
            <a:endParaRPr lang="pt-BR" sz="160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30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55405E1-6AE1-6CE4-9081-0E0E37790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FDCBDA05-9908-7124-D6DE-6081A624C2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CBB09479-4056-4C52-B3B8-3CC8F8E32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2" name="Título 12">
            <a:extLst>
              <a:ext uri="{FF2B5EF4-FFF2-40B4-BE49-F238E27FC236}">
                <a16:creationId xmlns:a16="http://schemas.microsoft.com/office/drawing/2014/main" xmlns="" id="{730881E1-AA27-FB39-4906-F11D8101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5771068" cy="489674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OPERAÇÕES COM DECIBELS </a:t>
            </a:r>
          </a:p>
        </p:txBody>
      </p:sp>
      <p:sp>
        <p:nvSpPr>
          <p:cNvPr id="5" name="Título 5">
            <a:extLst>
              <a:ext uri="{FF2B5EF4-FFF2-40B4-BE49-F238E27FC236}">
                <a16:creationId xmlns:a16="http://schemas.microsoft.com/office/drawing/2014/main" xmlns="" id="{F3A3217E-7E57-7C0C-1194-C77E6CA21184}"/>
              </a:ext>
            </a:extLst>
          </p:cNvPr>
          <p:cNvSpPr txBox="1">
            <a:spLocks/>
          </p:cNvSpPr>
          <p:nvPr/>
        </p:nvSpPr>
        <p:spPr>
          <a:xfrm>
            <a:off x="3363566" y="926700"/>
            <a:ext cx="3711000" cy="377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altLang="pt-BR" sz="1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ADIÇÃO</a:t>
            </a:r>
          </a:p>
          <a:p>
            <a:pPr algn="ctr"/>
            <a:endParaRPr lang="en-US" sz="18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8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510D7490-FF1F-F519-AE6F-35C560F1586A}"/>
              </a:ext>
            </a:extLst>
          </p:cNvPr>
          <p:cNvSpPr txBox="1">
            <a:spLocks/>
          </p:cNvSpPr>
          <p:nvPr/>
        </p:nvSpPr>
        <p:spPr>
          <a:xfrm>
            <a:off x="3265261" y="2569721"/>
            <a:ext cx="4027097" cy="49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ADIÇÃO DE FONTES IGUAIS</a:t>
            </a:r>
          </a:p>
          <a:p>
            <a:pPr algn="ctr"/>
            <a:endParaRPr lang="en-US" sz="18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ítulo 5">
            <a:extLst>
              <a:ext uri="{FF2B5EF4-FFF2-40B4-BE49-F238E27FC236}">
                <a16:creationId xmlns:a16="http://schemas.microsoft.com/office/drawing/2014/main" xmlns="" id="{741F4BBF-2B6D-3760-F9E4-D2E7705FD553}"/>
              </a:ext>
            </a:extLst>
          </p:cNvPr>
          <p:cNvSpPr txBox="1">
            <a:spLocks/>
          </p:cNvSpPr>
          <p:nvPr/>
        </p:nvSpPr>
        <p:spPr>
          <a:xfrm>
            <a:off x="3265261" y="3630367"/>
            <a:ext cx="4027097" cy="377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altLang="pt-BR" sz="1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SUBTRAÇÃO</a:t>
            </a:r>
          </a:p>
          <a:p>
            <a:pPr algn="ctr"/>
            <a:endParaRPr lang="en-US" sz="18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8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xmlns="" id="{82803813-75BF-841C-5D4E-7D1D7EB8E061}"/>
                  </a:ext>
                </a:extLst>
              </p:cNvPr>
              <p:cNvSpPr txBox="1"/>
              <p:nvPr/>
            </p:nvSpPr>
            <p:spPr>
              <a:xfrm>
                <a:off x="1524158" y="1420195"/>
                <a:ext cx="5335628" cy="277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𝐿𝑜𝑔</m:t>
                      </m:r>
                      <m:d>
                        <m:dPr>
                          <m:begChr m:val="["/>
                          <m:endChr m:val="]"/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(0.1 </m:t>
                              </m:r>
                              <m:sSub>
                                <m:sSubPr>
                                  <m:ctrlPr>
                                    <a:rPr lang="pt-BR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6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pt-BR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BR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(0.1 </m:t>
                              </m:r>
                              <m:sSub>
                                <m:sSubPr>
                                  <m:ctrlP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pt-BR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pt-BR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…+</m:t>
                          </m:r>
                          <m:sSup>
                            <m:sSupPr>
                              <m:ctrlPr>
                                <a:rPr lang="pt-BR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(0.1 </m:t>
                              </m:r>
                              <m:sSub>
                                <m:sSubPr>
                                  <m:ctrlP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pt-BR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   (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𝑑𝐵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sz="1600" dirty="0"/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2803813-75BF-841C-5D4E-7D1D7EB8E0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158" y="1420195"/>
                <a:ext cx="5335628" cy="277961"/>
              </a:xfrm>
              <a:prstGeom prst="rect">
                <a:avLst/>
              </a:prstGeom>
              <a:blipFill>
                <a:blip r:embed="rId5"/>
                <a:stretch>
                  <a:fillRect l="-229" r="-914" b="-239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xmlns="" id="{C4892EF6-7398-117B-F435-A8374653E6D7}"/>
                  </a:ext>
                </a:extLst>
              </p:cNvPr>
              <p:cNvSpPr txBox="1"/>
              <p:nvPr/>
            </p:nvSpPr>
            <p:spPr>
              <a:xfrm>
                <a:off x="3546113" y="3125420"/>
                <a:ext cx="2939972" cy="2659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𝑓𝑜𝑛𝑡𝑒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+10 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𝐿𝑜𝑔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𝑑𝐵</m:t>
                          </m:r>
                        </m:e>
                      </m:d>
                    </m:oMath>
                  </m:oMathPara>
                </a14:m>
                <a:endParaRPr lang="pt-BR" sz="1600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C4892EF6-7398-117B-F435-A8374653E6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6113" y="3125420"/>
                <a:ext cx="2939972" cy="265970"/>
              </a:xfrm>
              <a:prstGeom prst="rect">
                <a:avLst/>
              </a:prstGeom>
              <a:blipFill>
                <a:blip r:embed="rId6"/>
                <a:stretch>
                  <a:fillRect l="-1037" b="-279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xmlns="" id="{37B9A078-A4A6-8316-242A-0CFEE2F26788}"/>
                  </a:ext>
                </a:extLst>
              </p:cNvPr>
              <p:cNvSpPr txBox="1"/>
              <p:nvPr/>
            </p:nvSpPr>
            <p:spPr>
              <a:xfrm>
                <a:off x="3166958" y="4101201"/>
                <a:ext cx="3907608" cy="277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𝐿𝑜𝑔</m:t>
                      </m:r>
                      <m:d>
                        <m:dPr>
                          <m:begChr m:val="["/>
                          <m:endChr m:val="]"/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(0.1 </m:t>
                              </m:r>
                              <m:sSub>
                                <m:sSubPr>
                                  <m:ctrlPr>
                                    <a:rPr lang="pt-BR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6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pt-BR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pt-BR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(0.1 </m:t>
                              </m:r>
                              <m:sSub>
                                <m:sSubPr>
                                  <m:ctrlP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pt-BR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   (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𝑑𝐵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sz="1600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37B9A078-A4A6-8316-242A-0CFEE2F26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6958" y="4101201"/>
                <a:ext cx="3907608" cy="277961"/>
              </a:xfrm>
              <a:prstGeom prst="rect">
                <a:avLst/>
              </a:prstGeom>
              <a:blipFill>
                <a:blip r:embed="rId7"/>
                <a:stretch>
                  <a:fillRect l="-624" r="-1092" b="-26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A871E227-1B78-EB34-CF1C-4DE0B35212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1584" y="1917346"/>
            <a:ext cx="6200775" cy="5334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6FC8E5A-A52B-312B-1BD5-6C5A385DC4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1153" y="4553948"/>
            <a:ext cx="6276975" cy="542925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B133B1FF-6594-22D0-8B09-397F5F9C5929}"/>
              </a:ext>
            </a:extLst>
          </p:cNvPr>
          <p:cNvSpPr/>
          <p:nvPr/>
        </p:nvSpPr>
        <p:spPr>
          <a:xfrm>
            <a:off x="7851460" y="5237750"/>
            <a:ext cx="322787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Tanto faz somar dB ou dBA</a:t>
            </a:r>
          </a:p>
        </p:txBody>
      </p:sp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xmlns="" id="{BFA0556A-B9BD-B2C3-B399-552417D9C618}"/>
              </a:ext>
            </a:extLst>
          </p:cNvPr>
          <p:cNvGraphicFramePr>
            <a:graphicFrameLocks noGrp="1"/>
          </p:cNvGraphicFramePr>
          <p:nvPr/>
        </p:nvGraphicFramePr>
        <p:xfrm>
          <a:off x="7851460" y="1010746"/>
          <a:ext cx="4032000" cy="1440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000">
                  <a:extLst>
                    <a:ext uri="{9D8B030D-6E8A-4147-A177-3AD203B41FA5}">
                      <a16:colId xmlns:a16="http://schemas.microsoft.com/office/drawing/2014/main" xmlns="" val="73670252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xmlns="" val="139310906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xmlns="" val="110227735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xmlns="" val="267354401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xmlns="" val="1385998192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xmlns="" val="402626375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xmlns="" val="172847299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Nível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Dif</a:t>
                      </a: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Adic</a:t>
                      </a: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Soma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Dif</a:t>
                      </a: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Adic</a:t>
                      </a:r>
                      <a:endParaRPr lang="pt-BR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Soma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7636085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88.5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6589751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pt-BR" sz="12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833092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1.8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84.8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101841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2332204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xmlns="" id="{01033772-0477-4BCB-A0C7-28EEC6B8A32A}"/>
                  </a:ext>
                </a:extLst>
              </p:cNvPr>
              <p:cNvSpPr txBox="1"/>
              <p:nvPr/>
            </p:nvSpPr>
            <p:spPr>
              <a:xfrm>
                <a:off x="7159232" y="2607887"/>
                <a:ext cx="4922701" cy="3395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pt-BR" sz="1400" i="1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pt-BR" sz="1400" i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pt-BR" sz="1400" i="1">
                          <a:latin typeface="Cambria Math" panose="02040503050406030204" pitchFamily="18" charset="0"/>
                        </a:rPr>
                        <m:t>𝐿𝑜𝑔</m:t>
                      </m:r>
                      <m:d>
                        <m:dPr>
                          <m:begChr m:val="["/>
                          <m:endChr m:val="]"/>
                          <m:ctrlPr>
                            <a:rPr lang="pt-BR" sz="1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BR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400" i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pt-BR" sz="1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1400" i="0">
                                      <a:latin typeface="Cambria Math" panose="02040503050406030204" pitchFamily="18" charset="0"/>
                                    </a:rPr>
                                    <m:t>8.6</m:t>
                                  </m:r>
                                </m:e>
                              </m:d>
                            </m:sup>
                          </m:sSup>
                          <m:r>
                            <a:rPr lang="pt-BR" sz="1400" i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BR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400" i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pt-BR" sz="1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1400" i="0">
                                      <a:latin typeface="Cambria Math" panose="02040503050406030204" pitchFamily="18" charset="0"/>
                                    </a:rPr>
                                    <m:t>8.5</m:t>
                                  </m:r>
                                </m:e>
                              </m:d>
                            </m:sup>
                          </m:sSup>
                          <m:r>
                            <a:rPr lang="pt-BR" sz="1400" i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BR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400" i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pt-BR" sz="1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1400" i="0">
                                      <a:latin typeface="Cambria Math" panose="02040503050406030204" pitchFamily="18" charset="0"/>
                                    </a:rPr>
                                    <m:t>8.3</m:t>
                                  </m:r>
                                </m:e>
                              </m:d>
                            </m:sup>
                          </m:sSup>
                          <m:r>
                            <a:rPr lang="pt-BR" sz="1400" i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BR" sz="1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400" i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pt-BR" sz="1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1400" i="0">
                                      <a:latin typeface="Cambria Math" panose="02040503050406030204" pitchFamily="18" charset="0"/>
                                    </a:rPr>
                                    <m:t>8.0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pt-BR" sz="1400" i="0">
                          <a:latin typeface="Cambria Math" panose="02040503050406030204" pitchFamily="18" charset="0"/>
                        </a:rPr>
                        <m:t>=90 </m:t>
                      </m:r>
                      <m:r>
                        <a:rPr lang="pt-BR" sz="1400" i="1">
                          <a:latin typeface="Cambria Math" panose="02040503050406030204" pitchFamily="18" charset="0"/>
                        </a:rPr>
                        <m:t>𝑑𝐵𝐴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01033772-0477-4BCB-A0C7-28EEC6B8A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9232" y="2607887"/>
                <a:ext cx="4922701" cy="339517"/>
              </a:xfrm>
              <a:prstGeom prst="rect">
                <a:avLst/>
              </a:prstGeom>
              <a:blipFill>
                <a:blip r:embed="rId10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547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3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5" name="Título 5">
            <a:extLst>
              <a:ext uri="{FF2B5EF4-FFF2-40B4-BE49-F238E27FC236}">
                <a16:creationId xmlns:a16="http://schemas.microsoft.com/office/drawing/2014/main" xmlns="" id="{9C101CE6-D6DC-8FC1-473F-E956FDF1EB28}"/>
              </a:ext>
            </a:extLst>
          </p:cNvPr>
          <p:cNvSpPr txBox="1">
            <a:spLocks/>
          </p:cNvSpPr>
          <p:nvPr/>
        </p:nvSpPr>
        <p:spPr>
          <a:xfrm>
            <a:off x="330201" y="245534"/>
            <a:ext cx="5798100" cy="520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ONDA SONORA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2">
                <a:extLst>
                  <a:ext uri="{FF2B5EF4-FFF2-40B4-BE49-F238E27FC236}">
                    <a16:creationId xmlns:a16="http://schemas.microsoft.com/office/drawing/2014/main" xmlns="" id="{E7ABDEB4-1817-328A-FD86-F7F885E2AE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5279" y="1256587"/>
                <a:ext cx="7006961" cy="16246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Tx/>
                  <a:buChar char="•"/>
                </a:pPr>
                <a:r>
                  <a:rPr lang="pt-BR" altLang="pt-B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Para o ar a 20°C		</a:t>
                </a:r>
                <a:r>
                  <a:rPr lang="pt-BR" altLang="pt-B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lang="pt-BR" altLang="pt-B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 = 343 m/s = 1235 km/h = 1 Mach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Tx/>
                  <a:buChar char="•"/>
                </a:pPr>
                <a:r>
                  <a:rPr lang="pt-BR" altLang="pt-B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 a -50°C		</a:t>
                </a:r>
                <a:r>
                  <a:rPr lang="pt-BR" altLang="pt-BR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c = 270 m/s = 973 km/h</a:t>
                </a:r>
                <a:endParaRPr lang="pt-BR" altLang="pt-BR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Tx/>
                  <a:buChar char="•"/>
                </a:pPr>
                <a:r>
                  <a:rPr lang="pt-BR" altLang="pt-B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Outras temperaturas	</a:t>
                </a:r>
                <a:r>
                  <a:rPr lang="pt-BR" altLang="pt-B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c = </a:t>
                </a:r>
                <a14:m>
                  <m:oMath xmlns:m="http://schemas.openxmlformats.org/officeDocument/2006/math">
                    <m:r>
                      <a:rPr lang="pt-BR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331.</m:t>
                    </m:r>
                    <m:rad>
                      <m:radPr>
                        <m:degHide m:val="on"/>
                        <m:ctrlPr>
                          <a:rPr lang="pt-BR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ctrlPr>
                              <a:rPr lang="pt-BR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b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273+</m:t>
                            </m:r>
                            <m:r>
                              <m:rPr>
                                <m:sty m:val="p"/>
                              </m:rPr>
                              <a:rPr lang="pt-BR" b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pt-BR" b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°</m:t>
                            </m:r>
                            <m:r>
                              <m:rPr>
                                <m:sty m:val="p"/>
                              </m:rPr>
                              <a:rPr lang="pt-BR" b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</m:d>
                        <m:r>
                          <a:rPr lang="pt-BR" b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/273</m:t>
                        </m:r>
                      </m:e>
                    </m:rad>
                  </m:oMath>
                </a14:m>
                <a:endParaRPr lang="pt-BR" altLang="pt-BR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Tx/>
                  <a:buChar char="•"/>
                </a:pPr>
                <a:r>
                  <a:rPr lang="pt-BR" altLang="pt-B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Para a água		</a:t>
                </a:r>
                <a:r>
                  <a:rPr lang="pt-BR" altLang="pt-B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pt-BR" altLang="pt-B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 = 1497 m/s = 5390 km/h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Tx/>
                  <a:buChar char="•"/>
                </a:pPr>
                <a:r>
                  <a:rPr lang="pt-BR" altLang="pt-B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Para o aço		</a:t>
                </a:r>
                <a:r>
                  <a:rPr lang="pt-BR" altLang="pt-B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lang="pt-BR" altLang="pt-B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 = 5172 m/s = 18620 km/h</a:t>
                </a:r>
              </a:p>
            </p:txBody>
          </p:sp>
        </mc:Choice>
        <mc:Fallback xmlns="">
          <p:sp>
            <p:nvSpPr>
              <p:cNvPr id="2" name="Text Box 2">
                <a:extLst>
                  <a:ext uri="{FF2B5EF4-FFF2-40B4-BE49-F238E27FC236}">
                    <a16:creationId xmlns:a16="http://schemas.microsoft.com/office/drawing/2014/main" id="{E7ABDEB4-1817-328A-FD86-F7F885E2AE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5279" y="1256587"/>
                <a:ext cx="7006961" cy="1624676"/>
              </a:xfrm>
              <a:prstGeom prst="rect">
                <a:avLst/>
              </a:prstGeom>
              <a:blipFill>
                <a:blip r:embed="rId5"/>
                <a:stretch>
                  <a:fillRect l="-783" t="-3371" b="-486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5" descr="Lambda x Hz">
            <a:extLst>
              <a:ext uri="{FF2B5EF4-FFF2-40B4-BE49-F238E27FC236}">
                <a16:creationId xmlns:a16="http://schemas.microsoft.com/office/drawing/2014/main" xmlns="" id="{B71E73E3-77FB-15F0-8C3D-D775F0267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008" y="4940728"/>
            <a:ext cx="517207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xmlns="" id="{0A5108BE-FF42-80A0-0DB1-962FE8130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279" y="3142009"/>
            <a:ext cx="4370388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pt-BR" b="1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EQUAÇÃO DA ONDA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2">
                <a:extLst>
                  <a:ext uri="{FF2B5EF4-FFF2-40B4-BE49-F238E27FC236}">
                    <a16:creationId xmlns:a16="http://schemas.microsoft.com/office/drawing/2014/main" xmlns="" id="{43B3905E-D37B-186D-1211-AD039F9EB8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80157" y="3019763"/>
                <a:ext cx="2992421" cy="7159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b="1" i="1" smtClean="0"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pt-BR" sz="2400" b="1" i="1" smtClean="0"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b="1" i="1" smtClean="0"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400" b="1" i="1" smtClean="0"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𝒄</m:t>
                          </m:r>
                          <m:r>
                            <a:rPr lang="pt-BR" sz="2400" b="1" i="1" smtClean="0"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 (</m:t>
                          </m:r>
                          <m:f>
                            <m:fPr>
                              <m:type m:val="lin"/>
                              <m:ctrlPr>
                                <a:rPr lang="pt-BR" sz="2400" b="1" i="1" smtClean="0">
                                  <a:effectLst>
                                    <a:outerShdw blurRad="38100" dist="38100" dir="2700000" algn="tl">
                                      <a:srgbClr val="C0C0C0"/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400" b="1" i="1" smtClean="0">
                                  <a:effectLst>
                                    <a:outerShdw blurRad="38100" dist="38100" dir="2700000" algn="tl">
                                      <a:srgbClr val="C0C0C0"/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num>
                            <m:den>
                              <m:r>
                                <a:rPr lang="pt-BR" sz="2400" b="1" i="1" smtClean="0">
                                  <a:effectLst>
                                    <a:outerShdw blurRad="38100" dist="38100" dir="2700000" algn="tl">
                                      <a:srgbClr val="C0C0C0"/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den>
                          </m:f>
                          <m:r>
                            <a:rPr lang="pt-BR" sz="2400" b="1" i="1" smtClean="0"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pt-BR" sz="2400" b="1" i="1" smtClean="0"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𝒇</m:t>
                          </m:r>
                          <m:r>
                            <a:rPr lang="pt-BR" sz="2400" b="1" i="1" smtClean="0"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 (</m:t>
                          </m:r>
                          <m:f>
                            <m:fPr>
                              <m:type m:val="lin"/>
                              <m:ctrlPr>
                                <a:rPr lang="pt-BR" sz="2400" b="1" i="1" smtClean="0">
                                  <a:effectLst>
                                    <a:outerShdw blurRad="38100" dist="38100" dir="2700000" algn="tl">
                                      <a:srgbClr val="C0C0C0"/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400" b="1" i="1" smtClean="0">
                                  <a:effectLst>
                                    <a:outerShdw blurRad="38100" dist="38100" dir="2700000" algn="tl">
                                      <a:srgbClr val="C0C0C0"/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pt-BR" sz="2400" b="1" i="1" smtClean="0">
                                  <a:effectLst>
                                    <a:outerShdw blurRad="38100" dist="38100" dir="2700000" algn="tl">
                                      <a:srgbClr val="C0C0C0"/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  <m:r>
                                <a:rPr lang="pt-BR" sz="2400" b="1" i="1" smtClean="0">
                                  <a:effectLst>
                                    <a:outerShdw blurRad="38100" dist="38100" dir="2700000" algn="tl">
                                      <a:srgbClr val="C0C0C0"/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den>
                      </m:f>
                      <m:r>
                        <a:rPr lang="pt-BR" sz="2400" b="1" i="0" smtClean="0"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 panose="02040503050406030204" pitchFamily="18" charset="0"/>
                        </a:rPr>
                        <m:t>  (</m:t>
                      </m:r>
                      <m:r>
                        <a:rPr lang="pt-BR" sz="2400" b="1" i="0" smtClean="0"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 panose="02040503050406030204" pitchFamily="18" charset="0"/>
                        </a:rPr>
                        <m:t>𝐦</m:t>
                      </m:r>
                      <m:r>
                        <a:rPr lang="pt-BR" sz="2400" b="1" i="0" smtClean="0"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sz="2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endParaRPr>
              </a:p>
            </p:txBody>
          </p:sp>
        </mc:Choice>
        <mc:Fallback xmlns="">
          <p:sp>
            <p:nvSpPr>
              <p:cNvPr id="8" name="Text Box 2">
                <a:extLst>
                  <a:ext uri="{FF2B5EF4-FFF2-40B4-BE49-F238E27FC236}">
                    <a16:creationId xmlns:a16="http://schemas.microsoft.com/office/drawing/2014/main" id="{43B3905E-D37B-186D-1211-AD039F9EB8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80157" y="3019763"/>
                <a:ext cx="2992421" cy="715965"/>
              </a:xfrm>
              <a:prstGeom prst="rect">
                <a:avLst/>
              </a:prstGeom>
              <a:blipFill>
                <a:blip r:embed="rId7"/>
                <a:stretch>
                  <a:fillRect t="-5932" b="-5085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ela 2">
            <a:extLst>
              <a:ext uri="{FF2B5EF4-FFF2-40B4-BE49-F238E27FC236}">
                <a16:creationId xmlns:a16="http://schemas.microsoft.com/office/drawing/2014/main" xmlns="" id="{9B73E5E0-EA0E-E4E6-6C38-83792ABE6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568548"/>
              </p:ext>
            </p:extLst>
          </p:nvPr>
        </p:nvGraphicFramePr>
        <p:xfrm>
          <a:off x="850096" y="4056671"/>
          <a:ext cx="8128001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3585">
                  <a:extLst>
                    <a:ext uri="{9D8B030D-6E8A-4147-A177-3AD203B41FA5}">
                      <a16:colId xmlns:a16="http://schemas.microsoft.com/office/drawing/2014/main" xmlns="" val="3641814565"/>
                    </a:ext>
                  </a:extLst>
                </a:gridCol>
                <a:gridCol w="879302">
                  <a:extLst>
                    <a:ext uri="{9D8B030D-6E8A-4147-A177-3AD203B41FA5}">
                      <a16:colId xmlns:a16="http://schemas.microsoft.com/office/drawing/2014/main" xmlns="" val="2266237105"/>
                    </a:ext>
                  </a:extLst>
                </a:gridCol>
                <a:gridCol w="879302">
                  <a:extLst>
                    <a:ext uri="{9D8B030D-6E8A-4147-A177-3AD203B41FA5}">
                      <a16:colId xmlns:a16="http://schemas.microsoft.com/office/drawing/2014/main" xmlns="" val="664922110"/>
                    </a:ext>
                  </a:extLst>
                </a:gridCol>
                <a:gridCol w="879302">
                  <a:extLst>
                    <a:ext uri="{9D8B030D-6E8A-4147-A177-3AD203B41FA5}">
                      <a16:colId xmlns:a16="http://schemas.microsoft.com/office/drawing/2014/main" xmlns="" val="375546919"/>
                    </a:ext>
                  </a:extLst>
                </a:gridCol>
                <a:gridCol w="879302">
                  <a:extLst>
                    <a:ext uri="{9D8B030D-6E8A-4147-A177-3AD203B41FA5}">
                      <a16:colId xmlns:a16="http://schemas.microsoft.com/office/drawing/2014/main" xmlns="" val="2038083586"/>
                    </a:ext>
                  </a:extLst>
                </a:gridCol>
                <a:gridCol w="879302">
                  <a:extLst>
                    <a:ext uri="{9D8B030D-6E8A-4147-A177-3AD203B41FA5}">
                      <a16:colId xmlns:a16="http://schemas.microsoft.com/office/drawing/2014/main" xmlns="" val="1547301859"/>
                    </a:ext>
                  </a:extLst>
                </a:gridCol>
                <a:gridCol w="879302">
                  <a:extLst>
                    <a:ext uri="{9D8B030D-6E8A-4147-A177-3AD203B41FA5}">
                      <a16:colId xmlns:a16="http://schemas.microsoft.com/office/drawing/2014/main" xmlns="" val="3969228403"/>
                    </a:ext>
                  </a:extLst>
                </a:gridCol>
                <a:gridCol w="879302">
                  <a:extLst>
                    <a:ext uri="{9D8B030D-6E8A-4147-A177-3AD203B41FA5}">
                      <a16:colId xmlns:a16="http://schemas.microsoft.com/office/drawing/2014/main" xmlns="" val="831182072"/>
                    </a:ext>
                  </a:extLst>
                </a:gridCol>
                <a:gridCol w="879302">
                  <a:extLst>
                    <a:ext uri="{9D8B030D-6E8A-4147-A177-3AD203B41FA5}">
                      <a16:colId xmlns:a16="http://schemas.microsoft.com/office/drawing/2014/main" xmlns="" val="1978441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</a:t>
                      </a:r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8843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λ</a:t>
                      </a:r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(m)</a:t>
                      </a:r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0726707"/>
                  </a:ext>
                </a:extLst>
              </a:tr>
            </a:tbl>
          </a:graphicData>
        </a:graphic>
      </p:graphicFrame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A67FFD28-B204-08EC-BE71-DEDE615AEC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32719" y="505852"/>
            <a:ext cx="2992421" cy="2645049"/>
          </a:xfrm>
          <a:prstGeom prst="rect">
            <a:avLst/>
          </a:prstGeom>
        </p:spPr>
      </p:pic>
      <p:sp>
        <p:nvSpPr>
          <p:cNvPr id="14" name="Text Box 2">
            <a:extLst>
              <a:ext uri="{FF2B5EF4-FFF2-40B4-BE49-F238E27FC236}">
                <a16:creationId xmlns:a16="http://schemas.microsoft.com/office/drawing/2014/main" xmlns="" id="{FD204CC8-FAEA-C593-3CEF-9CFB72B0E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98" y="788551"/>
            <a:ext cx="4370388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pt-BR" b="1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VELOCIDADE DO SOM NO AR</a:t>
            </a: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xmlns="" id="{B9417678-0F78-7794-C417-C5404AA4F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279" y="3709823"/>
            <a:ext cx="4567767" cy="34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110000"/>
            </a:pPr>
            <a:r>
              <a:rPr lang="pt-BR" alt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Comprimento de onda </a:t>
            </a:r>
            <a:r>
              <a:rPr lang="el-GR" alt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pt-BR" alt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o ar a 20°C</a:t>
            </a:r>
          </a:p>
        </p:txBody>
      </p:sp>
    </p:spTree>
    <p:extLst>
      <p:ext uri="{BB962C8B-B14F-4D97-AF65-F5344CB8AC3E}">
        <p14:creationId xmlns:p14="http://schemas.microsoft.com/office/powerpoint/2010/main" val="18185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2" name="Título 12">
            <a:extLst>
              <a:ext uri="{FF2B5EF4-FFF2-40B4-BE49-F238E27FC236}">
                <a16:creationId xmlns:a16="http://schemas.microsoft.com/office/drawing/2014/main" xmlns="" id="{6D338EB5-1FA4-D055-B2C5-873D12BB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5771068" cy="489674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PROPAGAÇÃO SONORA</a:t>
            </a: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xmlns="" id="{17E8D098-4B6D-C715-0B22-0BC6F8015F7A}"/>
              </a:ext>
            </a:extLst>
          </p:cNvPr>
          <p:cNvGrpSpPr/>
          <p:nvPr/>
        </p:nvGrpSpPr>
        <p:grpSpPr>
          <a:xfrm>
            <a:off x="756732" y="1642533"/>
            <a:ext cx="3539642" cy="4176691"/>
            <a:chOff x="756732" y="1642533"/>
            <a:chExt cx="3539642" cy="4176691"/>
          </a:xfrm>
        </p:grpSpPr>
        <p:pic>
          <p:nvPicPr>
            <p:cNvPr id="3" name="Picture 22" descr="Transmissão ar">
              <a:extLst>
                <a:ext uri="{FF2B5EF4-FFF2-40B4-BE49-F238E27FC236}">
                  <a16:creationId xmlns:a16="http://schemas.microsoft.com/office/drawing/2014/main" xmlns="" id="{16E7872E-516D-060B-B17E-67DD147AE9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6732" y="1642533"/>
              <a:ext cx="1547701" cy="1300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3" descr="Transmissão estrutura">
              <a:extLst>
                <a:ext uri="{FF2B5EF4-FFF2-40B4-BE49-F238E27FC236}">
                  <a16:creationId xmlns:a16="http://schemas.microsoft.com/office/drawing/2014/main" xmlns="" id="{D5B404CA-55F6-B8DB-4AAF-52620349D1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4433" y="1662109"/>
              <a:ext cx="1547702" cy="1280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4" descr="Transmissão geral">
              <a:extLst>
                <a:ext uri="{FF2B5EF4-FFF2-40B4-BE49-F238E27FC236}">
                  <a16:creationId xmlns:a16="http://schemas.microsoft.com/office/drawing/2014/main" xmlns="" id="{3F15491F-A1DD-7BF7-0549-307E42CDCC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8332" y="2976251"/>
              <a:ext cx="3438042" cy="2842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ítulo 12">
            <a:extLst>
              <a:ext uri="{FF2B5EF4-FFF2-40B4-BE49-F238E27FC236}">
                <a16:creationId xmlns:a16="http://schemas.microsoft.com/office/drawing/2014/main" xmlns="" id="{7A1D1943-6D27-615C-BD53-337383DCC806}"/>
              </a:ext>
            </a:extLst>
          </p:cNvPr>
          <p:cNvSpPr txBox="1">
            <a:spLocks/>
          </p:cNvSpPr>
          <p:nvPr/>
        </p:nvSpPr>
        <p:spPr>
          <a:xfrm>
            <a:off x="1231378" y="942740"/>
            <a:ext cx="2628901" cy="489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VIA ESTRUTURAL</a:t>
            </a:r>
          </a:p>
        </p:txBody>
      </p:sp>
      <p:sp>
        <p:nvSpPr>
          <p:cNvPr id="8" name="Título 12">
            <a:extLst>
              <a:ext uri="{FF2B5EF4-FFF2-40B4-BE49-F238E27FC236}">
                <a16:creationId xmlns:a16="http://schemas.microsoft.com/office/drawing/2014/main" xmlns="" id="{858CC856-F19E-4491-3310-6AE25ED2D183}"/>
              </a:ext>
            </a:extLst>
          </p:cNvPr>
          <p:cNvSpPr txBox="1">
            <a:spLocks/>
          </p:cNvSpPr>
          <p:nvPr/>
        </p:nvSpPr>
        <p:spPr>
          <a:xfrm>
            <a:off x="7726723" y="494174"/>
            <a:ext cx="2310307" cy="489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VIA AÉREA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7077140A-0710-B439-1AFC-1B802EF1D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513" y="1036157"/>
            <a:ext cx="2628901" cy="147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ítulo 12">
            <a:extLst>
              <a:ext uri="{FF2B5EF4-FFF2-40B4-BE49-F238E27FC236}">
                <a16:creationId xmlns:a16="http://schemas.microsoft.com/office/drawing/2014/main" xmlns="" id="{5AB110A9-5042-FF89-F7F5-8966BA00F346}"/>
              </a:ext>
            </a:extLst>
          </p:cNvPr>
          <p:cNvSpPr txBox="1">
            <a:spLocks/>
          </p:cNvSpPr>
          <p:nvPr/>
        </p:nvSpPr>
        <p:spPr>
          <a:xfrm>
            <a:off x="5811625" y="2512291"/>
            <a:ext cx="2310307" cy="489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CAMPO LIVRE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09047083-8DC9-C084-49B5-B600335C8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178" y="3362809"/>
            <a:ext cx="2628900" cy="156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ítulo 12">
            <a:extLst>
              <a:ext uri="{FF2B5EF4-FFF2-40B4-BE49-F238E27FC236}">
                <a16:creationId xmlns:a16="http://schemas.microsoft.com/office/drawing/2014/main" xmlns="" id="{0A42737B-43AA-3329-143B-CD09931050B3}"/>
              </a:ext>
            </a:extLst>
          </p:cNvPr>
          <p:cNvSpPr txBox="1">
            <a:spLocks/>
          </p:cNvSpPr>
          <p:nvPr/>
        </p:nvSpPr>
        <p:spPr>
          <a:xfrm>
            <a:off x="6096000" y="4972878"/>
            <a:ext cx="4754252" cy="6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CAMPO FECHADO REVERBERANTE</a:t>
            </a: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Energia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difusa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D533E69B-0B12-D718-F444-8D56486691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95231" y="2357895"/>
            <a:ext cx="2037282" cy="980773"/>
          </a:xfrm>
          <a:prstGeom prst="rect">
            <a:avLst/>
          </a:prstGeom>
        </p:spPr>
      </p:pic>
      <p:sp>
        <p:nvSpPr>
          <p:cNvPr id="13" name="Título 12">
            <a:extLst>
              <a:ext uri="{FF2B5EF4-FFF2-40B4-BE49-F238E27FC236}">
                <a16:creationId xmlns:a16="http://schemas.microsoft.com/office/drawing/2014/main" xmlns="" id="{921FF58B-BB90-DBC0-FB1E-625E7FB9F455}"/>
              </a:ext>
            </a:extLst>
          </p:cNvPr>
          <p:cNvSpPr txBox="1">
            <a:spLocks/>
          </p:cNvSpPr>
          <p:nvPr/>
        </p:nvSpPr>
        <p:spPr>
          <a:xfrm>
            <a:off x="8473126" y="920564"/>
            <a:ext cx="3075440" cy="1300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Projelmec </a:t>
            </a:r>
            <a:r>
              <a:rPr lang="en-US" sz="18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</a:t>
            </a:r>
            <a:r>
              <a:rPr lang="en-US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lang="en-US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estimados</a:t>
            </a:r>
            <a:r>
              <a:rPr lang="en-US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pressão</a:t>
            </a:r>
            <a:r>
              <a:rPr lang="en-US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sonora</a:t>
            </a:r>
            <a:r>
              <a:rPr lang="en-US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ventiladores</a:t>
            </a:r>
            <a:r>
              <a:rPr lang="en-US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baseado</a:t>
            </a:r>
            <a:r>
              <a:rPr lang="en-US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nesta</a:t>
            </a:r>
            <a:r>
              <a:rPr lang="en-US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condição</a:t>
            </a:r>
            <a:r>
              <a:rPr lang="en-US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ítulo 12">
            <a:extLst>
              <a:ext uri="{FF2B5EF4-FFF2-40B4-BE49-F238E27FC236}">
                <a16:creationId xmlns:a16="http://schemas.microsoft.com/office/drawing/2014/main" xmlns="" id="{59D804E7-7F66-0424-346E-9F192D091630}"/>
              </a:ext>
            </a:extLst>
          </p:cNvPr>
          <p:cNvSpPr txBox="1">
            <a:spLocks/>
          </p:cNvSpPr>
          <p:nvPr/>
        </p:nvSpPr>
        <p:spPr>
          <a:xfrm>
            <a:off x="10183377" y="3067296"/>
            <a:ext cx="1117938" cy="489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</a:t>
            </a:r>
          </a:p>
        </p:txBody>
      </p:sp>
    </p:spTree>
    <p:extLst>
      <p:ext uri="{BB962C8B-B14F-4D97-AF65-F5344CB8AC3E}">
        <p14:creationId xmlns:p14="http://schemas.microsoft.com/office/powerpoint/2010/main" val="223439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  <p:bldP spid="13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2" name="Título 12">
            <a:extLst>
              <a:ext uri="{FF2B5EF4-FFF2-40B4-BE49-F238E27FC236}">
                <a16:creationId xmlns:a16="http://schemas.microsoft.com/office/drawing/2014/main" xmlns="" id="{6D338EB5-1FA4-D055-B2C5-873D12BB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1" y="308171"/>
            <a:ext cx="7972401" cy="489674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CURVAS ESPECÍFICAS DE VENTILADORES</a:t>
            </a:r>
          </a:p>
        </p:txBody>
      </p:sp>
      <p:sp>
        <p:nvSpPr>
          <p:cNvPr id="3" name="Espaço Reservado para Texto 6">
            <a:extLst>
              <a:ext uri="{FF2B5EF4-FFF2-40B4-BE49-F238E27FC236}">
                <a16:creationId xmlns:a16="http://schemas.microsoft.com/office/drawing/2014/main" xmlns="" id="{06E3B007-8BB3-E338-29B4-085E678A9053}"/>
              </a:ext>
            </a:extLst>
          </p:cNvPr>
          <p:cNvSpPr txBox="1">
            <a:spLocks/>
          </p:cNvSpPr>
          <p:nvPr/>
        </p:nvSpPr>
        <p:spPr>
          <a:xfrm>
            <a:off x="653473" y="3770740"/>
            <a:ext cx="6869118" cy="186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indent="-285750">
              <a:buClr>
                <a:schemeClr val="accent2"/>
              </a:buClr>
              <a:buSzPct val="110000"/>
            </a:pP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Ventiladores produzem o menor ruído próximo ao ponto de máxima eficiência.</a:t>
            </a:r>
          </a:p>
          <a:p>
            <a:pPr marL="400050" indent="-285750">
              <a:buClr>
                <a:schemeClr val="accent2"/>
              </a:buClr>
              <a:buSzPct val="110000"/>
            </a:pP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Casos críticos de ruído - basear seleção pelo rendimento.</a:t>
            </a:r>
          </a:p>
          <a:p>
            <a:pPr marL="400050" indent="-285750">
              <a:buClr>
                <a:schemeClr val="accent2"/>
              </a:buClr>
              <a:buSzPct val="110000"/>
            </a:pP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Baixas velocidades de descarga não significam necessariamente operação silenciosa e vice-versa.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1F90487C-3F11-7D51-261A-C1E23632F1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490" y="906111"/>
            <a:ext cx="4255628" cy="27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ço Reservado para Texto 6">
            <a:extLst>
              <a:ext uri="{FF2B5EF4-FFF2-40B4-BE49-F238E27FC236}">
                <a16:creationId xmlns:a16="http://schemas.microsoft.com/office/drawing/2014/main" xmlns="" id="{19D7AA61-041C-2D58-528A-4AFF5BED6458}"/>
              </a:ext>
            </a:extLst>
          </p:cNvPr>
          <p:cNvSpPr txBox="1">
            <a:spLocks/>
          </p:cNvSpPr>
          <p:nvPr/>
        </p:nvSpPr>
        <p:spPr>
          <a:xfrm>
            <a:off x="1715679" y="2758201"/>
            <a:ext cx="2205236" cy="326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Medium"/>
              <a:buChar char="●"/>
              <a:defRPr sz="18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14300" indent="0" algn="ctr">
              <a:buNone/>
            </a:pPr>
            <a:r>
              <a:rPr 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CENTRÍFUGOS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E1A7FB17-3B63-B8E4-ED71-E7FAD2DF10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353" y="896731"/>
            <a:ext cx="4157714" cy="2700000"/>
          </a:xfrm>
          <a:prstGeom prst="rect">
            <a:avLst/>
          </a:prstGeom>
          <a:noFill/>
        </p:spPr>
      </p:pic>
      <p:pic>
        <p:nvPicPr>
          <p:cNvPr id="10" name="Imagem 9" descr="Gráfico, Gráfico de dispersão&#10;&#10;Descrição gerada automaticamente">
            <a:extLst>
              <a:ext uri="{FF2B5EF4-FFF2-40B4-BE49-F238E27FC236}">
                <a16:creationId xmlns:a16="http://schemas.microsoft.com/office/drawing/2014/main" xmlns="" id="{8CCC9329-1C31-62EA-DDEF-DE7E44DD4D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670" y="3765490"/>
            <a:ext cx="3369532" cy="215849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Espaço Reservado para Texto 6">
            <a:extLst>
              <a:ext uri="{FF2B5EF4-FFF2-40B4-BE49-F238E27FC236}">
                <a16:creationId xmlns:a16="http://schemas.microsoft.com/office/drawing/2014/main" xmlns="" id="{4D30ACC4-3C05-DD7F-2550-B19482FC31EA}"/>
              </a:ext>
            </a:extLst>
          </p:cNvPr>
          <p:cNvSpPr txBox="1">
            <a:spLocks/>
          </p:cNvSpPr>
          <p:nvPr/>
        </p:nvSpPr>
        <p:spPr>
          <a:xfrm>
            <a:off x="6995968" y="2758201"/>
            <a:ext cx="1497404" cy="326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Medium"/>
              <a:buChar char="●"/>
              <a:defRPr sz="1800" b="0" i="0" u="none" strike="noStrike" cap="none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14300" indent="0" algn="ctr">
              <a:buNone/>
            </a:pPr>
            <a:r>
              <a:rPr 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AXIAIS </a:t>
            </a:r>
          </a:p>
        </p:txBody>
      </p:sp>
    </p:spTree>
    <p:extLst>
      <p:ext uri="{BB962C8B-B14F-4D97-AF65-F5344CB8AC3E}">
        <p14:creationId xmlns:p14="http://schemas.microsoft.com/office/powerpoint/2010/main" val="64935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2" name="Título 12">
            <a:extLst>
              <a:ext uri="{FF2B5EF4-FFF2-40B4-BE49-F238E27FC236}">
                <a16:creationId xmlns:a16="http://schemas.microsoft.com/office/drawing/2014/main" xmlns="" id="{6D338EB5-1FA4-D055-B2C5-873D12BB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7523668" cy="489674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NÍVEIS DE RUÍDO DE VENTILADORES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CC30390E-62C3-AEB0-206F-B34AB55ED919}"/>
              </a:ext>
            </a:extLst>
          </p:cNvPr>
          <p:cNvSpPr txBox="1"/>
          <p:nvPr/>
        </p:nvSpPr>
        <p:spPr>
          <a:xfrm>
            <a:off x="858332" y="911788"/>
            <a:ext cx="606674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Os valores fornecidos em curvas e catálogos referem-se a </a:t>
            </a:r>
            <a:r>
              <a:rPr lang="pt-BR" b="1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NÍVEIS DE POTÊNCIA SONORA</a:t>
            </a:r>
            <a:r>
              <a:rPr lang="pt-BR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 dB ou dBA, </a:t>
            </a:r>
            <a:r>
              <a:rPr lang="pt-BR" b="1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 DUTO DE DESCARGA OU ASPIRAÇÃO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com tolerância de +4dB - Classe de precisão 2 conforme DIN 24166 (ISO 13348).</a:t>
            </a:r>
          </a:p>
          <a:p>
            <a:endParaRPr lang="pt-BR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IMPORTANTE:</a:t>
            </a:r>
            <a:endParaRPr lang="pt-BR" b="1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 caso de ventiladores sem duto na aspiração e descarga, acrescentar 3 dB aos valores declarados</a:t>
            </a:r>
            <a:endParaRPr lang="pt-BR" dirty="0"/>
          </a:p>
          <a:p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xmlns="" id="{9CC6BCC5-0A1A-145D-A08D-F6F4A0B29F98}"/>
                  </a:ext>
                </a:extLst>
              </p:cNvPr>
              <p:cNvSpPr txBox="1"/>
              <p:nvPr/>
            </p:nvSpPr>
            <p:spPr>
              <a:xfrm>
                <a:off x="443512" y="5232610"/>
                <a:ext cx="4176654" cy="659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𝐿𝑤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pt-BR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𝐿𝑝</m:t>
                          </m:r>
                        </m:e>
                      </m:acc>
                      <m:r>
                        <a:rPr lang="pt-BR" i="1">
                          <a:latin typeface="Cambria Math" panose="02040503050406030204" pitchFamily="18" charset="0"/>
                        </a:rPr>
                        <m:t>+10 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𝐿𝑜𝑔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sSub>
                            <m:sSubPr>
                              <m:ctrlPr>
                                <a:rPr lang="pt-BR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pt-BR" i="1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𝑑𝐵</m:t>
                      </m:r>
                    </m:oMath>
                  </m:oMathPara>
                </a14:m>
                <a:endParaRPr lang="pt-BR" i="1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9CC6BCC5-0A1A-145D-A08D-F6F4A0B29F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512" y="5232610"/>
                <a:ext cx="4176654" cy="6597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712A7D50-C890-23C1-73F9-C95F9F5A2A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999" y="2204449"/>
            <a:ext cx="3426126" cy="292133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E3CCAB5C-1011-5ED6-CCAF-C2660CF44F88}"/>
              </a:ext>
            </a:extLst>
          </p:cNvPr>
          <p:cNvSpPr txBox="1"/>
          <p:nvPr/>
        </p:nvSpPr>
        <p:spPr>
          <a:xfrm>
            <a:off x="7426410" y="908790"/>
            <a:ext cx="40779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DIRETIVIDADE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Os valores de nível de ruído de ventiladores se referem a média logarítmica de várias medições realizadas no entorno da máquina.</a:t>
            </a:r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902A3B74-C0B7-22D6-5A25-0033DCD0B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924" y="4091891"/>
            <a:ext cx="2124075" cy="157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00000000-0008-0000-0800-000026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04" y="3228677"/>
            <a:ext cx="3426127" cy="206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48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2" name="Título 12">
            <a:extLst>
              <a:ext uri="{FF2B5EF4-FFF2-40B4-BE49-F238E27FC236}">
                <a16:creationId xmlns:a16="http://schemas.microsoft.com/office/drawing/2014/main" xmlns="" id="{6D338EB5-1FA4-D055-B2C5-873D12BB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5771068" cy="48967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NORMAS PARA LIMITES SONOROS</a:t>
            </a:r>
          </a:p>
        </p:txBody>
      </p:sp>
      <p:sp>
        <p:nvSpPr>
          <p:cNvPr id="5" name="Text Box 80">
            <a:extLst>
              <a:ext uri="{FF2B5EF4-FFF2-40B4-BE49-F238E27FC236}">
                <a16:creationId xmlns:a16="http://schemas.microsoft.com/office/drawing/2014/main" xmlns="" id="{15CAF6A2-9416-5112-5B03-845C6B02D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332" y="976955"/>
            <a:ext cx="5401066" cy="17543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1pPr>
            <a:lvl2pPr marL="742950" indent="-28575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2pPr>
            <a:lvl3pPr marL="11430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3pPr>
            <a:lvl4pPr marL="16002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4pPr>
            <a:lvl5pPr marL="20574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9pPr>
          </a:lstStyle>
          <a:p>
            <a:pPr algn="l"/>
            <a:r>
              <a:rPr lang="pt-BR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NBR 10151 – Avaliação do ruído em áreas habitadas</a:t>
            </a:r>
          </a:p>
          <a:p>
            <a:pPr algn="l"/>
            <a:r>
              <a:rPr lang="pt-BR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(leis municipais prevalecem)</a:t>
            </a:r>
          </a:p>
          <a:p>
            <a:pPr algn="l"/>
            <a:endParaRPr lang="pt-BR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pt-B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Esta norma estabelece limites e critérios para ambientes externos ou internos para os casos de transmissão sonora por via aérea de fonte externa ao ambiente.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017C7078-876C-C411-D607-F11D269C78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298" y="2973710"/>
            <a:ext cx="5210297" cy="2437275"/>
          </a:xfrm>
          <a:prstGeom prst="rect">
            <a:avLst/>
          </a:prstGeom>
        </p:spPr>
      </p:pic>
      <p:sp>
        <p:nvSpPr>
          <p:cNvPr id="7" name="Text Box 80">
            <a:extLst>
              <a:ext uri="{FF2B5EF4-FFF2-40B4-BE49-F238E27FC236}">
                <a16:creationId xmlns:a16="http://schemas.microsoft.com/office/drawing/2014/main" xmlns="" id="{EAFDE33C-D554-7DE1-3BCF-25CE0DB3F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2093" y="983920"/>
            <a:ext cx="5075109" cy="14773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1pPr>
            <a:lvl2pPr marL="742950" indent="-28575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2pPr>
            <a:lvl3pPr marL="11430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3pPr>
            <a:lvl4pPr marL="16002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4pPr>
            <a:lvl5pPr marL="20574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9pPr>
          </a:lstStyle>
          <a:p>
            <a:pPr algn="l"/>
            <a:r>
              <a:rPr lang="pt-BR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 15 – Limites de exposição para ruído contínuo</a:t>
            </a:r>
          </a:p>
          <a:p>
            <a:pPr algn="l"/>
            <a:endParaRPr lang="pt-BR" sz="180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pt-BR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r>
              <a:rPr lang="pt-B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 propriedade geradora do ruído. Valores acima de 85 dBA classificam o ambiente como insalubre.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57292F7C-E333-3E3A-3090-D415A3E48D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8510" y="2807114"/>
            <a:ext cx="4601364" cy="295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8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2" name="Título 12">
            <a:extLst>
              <a:ext uri="{FF2B5EF4-FFF2-40B4-BE49-F238E27FC236}">
                <a16:creationId xmlns:a16="http://schemas.microsoft.com/office/drawing/2014/main" xmlns="" id="{6D338EB5-1FA4-D055-B2C5-873D12BB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5771068" cy="48967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NORMAS PARA LIMITES SONOROS</a:t>
            </a:r>
          </a:p>
        </p:txBody>
      </p:sp>
      <p:sp>
        <p:nvSpPr>
          <p:cNvPr id="3" name="Text Box 80">
            <a:extLst>
              <a:ext uri="{FF2B5EF4-FFF2-40B4-BE49-F238E27FC236}">
                <a16:creationId xmlns:a16="http://schemas.microsoft.com/office/drawing/2014/main" xmlns="" id="{AB6D9518-4C62-9A7A-5BC9-AE0462E21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332" y="905613"/>
            <a:ext cx="10805838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1pPr>
            <a:lvl2pPr marL="742950" indent="-28575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2pPr>
            <a:lvl3pPr marL="11430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3pPr>
            <a:lvl4pPr marL="16002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4pPr>
            <a:lvl5pPr marL="2057400" indent="-228600" algn="ctr">
              <a:defRPr sz="2000" i="1">
                <a:solidFill>
                  <a:srgbClr val="3333FF"/>
                </a:solidFill>
                <a:latin typeface="Serifa Th BT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rgbClr val="3333FF"/>
                </a:solidFill>
                <a:latin typeface="Serifa Th BT" pitchFamily="18" charset="0"/>
              </a:defRPr>
            </a:lvl9pPr>
          </a:lstStyle>
          <a:p>
            <a:pPr algn="l"/>
            <a:r>
              <a:rPr lang="pt-BR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NBR 10152 – </a:t>
            </a:r>
            <a:r>
              <a:rPr lang="pt-BR" sz="18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Níveis de pressão sonora em ambientes desocupados internos a edificações (ruído de fundo)</a:t>
            </a:r>
            <a:endParaRPr lang="pt-BR" sz="18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pt-BR" sz="180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pt-BR" sz="18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norma 10152 estabelece os procedimentos de medição e valores de referência em função da finalidade de uso do ambiente (Níveis Critério NC).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4FFB97E5-2ED9-7427-B22D-DF8B188919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695" y="2433369"/>
            <a:ext cx="5095350" cy="291162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4CC945B0-C237-1BAE-49FF-7136190029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734" y="2433369"/>
            <a:ext cx="4801093" cy="307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86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2" name="Título 12">
            <a:extLst>
              <a:ext uri="{FF2B5EF4-FFF2-40B4-BE49-F238E27FC236}">
                <a16:creationId xmlns:a16="http://schemas.microsoft.com/office/drawing/2014/main" xmlns="" id="{6D338EB5-1FA4-D055-B2C5-873D12BB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9482872" cy="48967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ESTIMATIVA DA PRESSÃO SONORA DE VENTILADORES</a:t>
            </a:r>
          </a:p>
        </p:txBody>
      </p:sp>
      <p:sp>
        <p:nvSpPr>
          <p:cNvPr id="5" name="Título 5">
            <a:extLst>
              <a:ext uri="{FF2B5EF4-FFF2-40B4-BE49-F238E27FC236}">
                <a16:creationId xmlns:a16="http://schemas.microsoft.com/office/drawing/2014/main" xmlns="" id="{C672C3B9-E3D0-82DA-0946-FAEAAA490032}"/>
              </a:ext>
            </a:extLst>
          </p:cNvPr>
          <p:cNvSpPr txBox="1">
            <a:spLocks/>
          </p:cNvSpPr>
          <p:nvPr/>
        </p:nvSpPr>
        <p:spPr>
          <a:xfrm>
            <a:off x="971356" y="2121753"/>
            <a:ext cx="3959531" cy="609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altLang="pt-BR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Propagação em campo livre</a:t>
            </a:r>
          </a:p>
          <a:p>
            <a:pPr algn="ctr"/>
            <a:r>
              <a:rPr lang="pt-BR" altLang="pt-BR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NR 15, leis municipais ou NBR 10151</a:t>
            </a:r>
          </a:p>
          <a:p>
            <a:pPr algn="ctr"/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5A198697-AC69-6781-F530-08A1DC939F74}"/>
              </a:ext>
            </a:extLst>
          </p:cNvPr>
          <p:cNvSpPr txBox="1">
            <a:spLocks/>
          </p:cNvSpPr>
          <p:nvPr/>
        </p:nvSpPr>
        <p:spPr>
          <a:xfrm>
            <a:off x="6266036" y="2138401"/>
            <a:ext cx="4631348" cy="609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altLang="pt-BR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Propagação em campo fechado reverberante</a:t>
            </a:r>
          </a:p>
          <a:p>
            <a:pPr algn="ctr"/>
            <a:r>
              <a:rPr lang="pt-BR" altLang="pt-BR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Níveis Critério (NC) NBR 10152</a:t>
            </a:r>
          </a:p>
          <a:p>
            <a:pPr algn="ctr"/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7533DB2D-8213-F1CB-B047-0F76611F7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351" y="3068456"/>
            <a:ext cx="2628900" cy="156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4F8390B5-EF70-83BA-C79F-9E8B64F7B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091" y="2925391"/>
            <a:ext cx="3121819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7B7E8FC8-6E11-97CC-07F8-81C457786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827" y="1109210"/>
            <a:ext cx="3180823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3B06F43B-92D1-5A52-A7E0-9A2BC82980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5407" y="1109210"/>
            <a:ext cx="2237149" cy="900000"/>
          </a:xfrm>
          <a:prstGeom prst="rect">
            <a:avLst/>
          </a:prstGeom>
        </p:spPr>
      </p:pic>
      <p:sp>
        <p:nvSpPr>
          <p:cNvPr id="12" name="Título 5">
            <a:extLst>
              <a:ext uri="{FF2B5EF4-FFF2-40B4-BE49-F238E27FC236}">
                <a16:creationId xmlns:a16="http://schemas.microsoft.com/office/drawing/2014/main" xmlns="" id="{7D04424A-8BD5-F873-592E-14916BC96E51}"/>
              </a:ext>
            </a:extLst>
          </p:cNvPr>
          <p:cNvSpPr txBox="1">
            <a:spLocks/>
          </p:cNvSpPr>
          <p:nvPr/>
        </p:nvSpPr>
        <p:spPr>
          <a:xfrm>
            <a:off x="858332" y="856639"/>
            <a:ext cx="3381407" cy="364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pt-BR" sz="1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EQUAÇÃO FUNDAMENTAL</a:t>
            </a:r>
          </a:p>
          <a:p>
            <a:endParaRPr lang="en-US" sz="18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xmlns="" id="{C2520F5F-1836-DCFC-0F58-EEB53E09B536}"/>
                  </a:ext>
                </a:extLst>
              </p:cNvPr>
              <p:cNvSpPr txBox="1"/>
              <p:nvPr/>
            </p:nvSpPr>
            <p:spPr>
              <a:xfrm>
                <a:off x="916658" y="1370336"/>
                <a:ext cx="3636252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𝐿𝑝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𝐿𝑤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+10 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𝐿𝑜𝑔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pt-B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pt-B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𝑑𝐵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C2520F5F-1836-DCFC-0F58-EEB53E09B5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658" y="1370336"/>
                <a:ext cx="3636252" cy="6223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xmlns="" id="{3EAC9289-9451-19DE-C263-DC522861C6DC}"/>
                  </a:ext>
                </a:extLst>
              </p:cNvPr>
              <p:cNvSpPr txBox="1"/>
              <p:nvPr/>
            </p:nvSpPr>
            <p:spPr>
              <a:xfrm>
                <a:off x="1519973" y="4801225"/>
                <a:ext cx="27964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𝐿𝑝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𝐿𝑤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−20 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𝐿𝑜𝑔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−8 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𝑑𝐵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3EAC9289-9451-19DE-C263-DC522861C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9973" y="4801225"/>
                <a:ext cx="2796407" cy="276999"/>
              </a:xfrm>
              <a:prstGeom prst="rect">
                <a:avLst/>
              </a:prstGeom>
              <a:blipFill>
                <a:blip r:embed="rId10"/>
                <a:stretch>
                  <a:fillRect l="-2397" r="-1525" b="-333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xmlns="" id="{13EC14A0-E597-1C03-0E99-675F4D3A00AC}"/>
                  </a:ext>
                </a:extLst>
              </p:cNvPr>
              <p:cNvSpPr txBox="1"/>
              <p:nvPr/>
            </p:nvSpPr>
            <p:spPr>
              <a:xfrm>
                <a:off x="7043942" y="4668290"/>
                <a:ext cx="2863476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𝐿𝑝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𝐿𝑤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+10 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𝐿𝑜𝑔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𝑑𝐵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13EC14A0-E597-1C03-0E99-675F4D3A00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942" y="4668290"/>
                <a:ext cx="2863476" cy="6223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863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2" name="Título 12">
            <a:extLst>
              <a:ext uri="{FF2B5EF4-FFF2-40B4-BE49-F238E27FC236}">
                <a16:creationId xmlns:a16="http://schemas.microsoft.com/office/drawing/2014/main" xmlns="" id="{6D338EB5-1FA4-D055-B2C5-873D12BB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1" y="308171"/>
            <a:ext cx="9379177" cy="48967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ESTIMATIVA DA PRESSÃO SONORA EM CAMPO LIVRE</a:t>
            </a:r>
          </a:p>
        </p:txBody>
      </p:sp>
      <p:pic>
        <p:nvPicPr>
          <p:cNvPr id="3" name="Imagem 2" descr="Uma imagem contendo Diagrama&#10;&#10;Descrição gerada automaticamente">
            <a:extLst>
              <a:ext uri="{FF2B5EF4-FFF2-40B4-BE49-F238E27FC236}">
                <a16:creationId xmlns:a16="http://schemas.microsoft.com/office/drawing/2014/main" xmlns="" id="{969A4FFB-6A8E-EDCA-BC3D-779C0BD70B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289" y="4021142"/>
            <a:ext cx="105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Uma imagem contendo Diagrama&#10;&#10;Descrição gerada automaticamente">
            <a:extLst>
              <a:ext uri="{FF2B5EF4-FFF2-40B4-BE49-F238E27FC236}">
                <a16:creationId xmlns:a16="http://schemas.microsoft.com/office/drawing/2014/main" xmlns="" id="{61AA4A02-D793-35D5-9CD8-C8ED5D5ED6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289" y="2009785"/>
            <a:ext cx="960655" cy="13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EB08D8A3-12C6-88DC-B57A-EFE677056760}"/>
              </a:ext>
            </a:extLst>
          </p:cNvPr>
          <p:cNvSpPr/>
          <p:nvPr/>
        </p:nvSpPr>
        <p:spPr>
          <a:xfrm>
            <a:off x="669304" y="1656199"/>
            <a:ext cx="11029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 1 - ΔdB para ventiladores com duto na descarga e aspiração </a:t>
            </a: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livre ou descarga livre e duto na aspiração</a:t>
            </a: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2E117D33-9164-E267-6C1E-A557DDED792E}"/>
              </a:ext>
            </a:extLst>
          </p:cNvPr>
          <p:cNvSpPr/>
          <p:nvPr/>
        </p:nvSpPr>
        <p:spPr>
          <a:xfrm>
            <a:off x="669303" y="3795092"/>
            <a:ext cx="96341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 2 -ΔdB para ventiladores dutados na aspiração e na descarga (com vedação passagem eixo)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xmlns="" id="{C7C1BE9F-35CD-8B92-4C7B-B1230CEE53C4}"/>
                  </a:ext>
                </a:extLst>
              </p:cNvPr>
              <p:cNvSpPr txBox="1"/>
              <p:nvPr/>
            </p:nvSpPr>
            <p:spPr>
              <a:xfrm>
                <a:off x="4056357" y="1165287"/>
                <a:ext cx="29831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𝐿𝑝𝐴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𝐿𝑤𝐴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+∆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𝑑𝐵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(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𝑑𝐵𝐴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C7C1BE9F-35CD-8B92-4C7B-B1230CEE5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357" y="1165287"/>
                <a:ext cx="2983124" cy="307777"/>
              </a:xfrm>
              <a:prstGeom prst="rect">
                <a:avLst/>
              </a:prstGeom>
              <a:blipFill>
                <a:blip r:embed="rId7"/>
                <a:stretch>
                  <a:fillRect l="-2245" t="-1961" r="-2449" b="-333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33FAA35A-367C-CDE0-2DCE-8007CD27D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395" y="504253"/>
            <a:ext cx="192375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xmlns="" id="{9F12F9F0-6CDC-755E-0711-263A3753C103}"/>
                  </a:ext>
                </a:extLst>
              </p:cNvPr>
              <p:cNvSpPr txBox="1"/>
              <p:nvPr/>
            </p:nvSpPr>
            <p:spPr>
              <a:xfrm>
                <a:off x="7080632" y="3092947"/>
                <a:ext cx="2168286" cy="25282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b="0" i="1">
                          <a:latin typeface="Cambria Math" panose="02040503050406030204" pitchFamily="18" charset="0"/>
                        </a:rPr>
                        <m:t>𝐿𝑝</m:t>
                      </m:r>
                      <m:r>
                        <a:rPr lang="pt-BR" sz="16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600" b="0" i="1">
                          <a:latin typeface="Cambria Math" panose="02040503050406030204" pitchFamily="18" charset="0"/>
                        </a:rPr>
                        <m:t>𝐿𝑤</m:t>
                      </m:r>
                      <m:r>
                        <a:rPr lang="pt-BR" sz="1600" b="0" i="1">
                          <a:latin typeface="Cambria Math" panose="02040503050406030204" pitchFamily="18" charset="0"/>
                        </a:rPr>
                        <m:t>−20 </m:t>
                      </m:r>
                      <m:r>
                        <a:rPr lang="pt-BR" sz="1600" b="0" i="1">
                          <a:latin typeface="Cambria Math" panose="02040503050406030204" pitchFamily="18" charset="0"/>
                        </a:rPr>
                        <m:t>𝐿𝑜𝑔</m:t>
                      </m:r>
                      <m:r>
                        <a:rPr lang="pt-BR" sz="1600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1600" b="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pt-BR" sz="1600" b="0" i="1"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pt-BR" sz="1600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9F12F9F0-6CDC-755E-0711-263A3753C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632" y="3092947"/>
                <a:ext cx="2168286" cy="252826"/>
              </a:xfrm>
              <a:prstGeom prst="rect">
                <a:avLst/>
              </a:prstGeom>
              <a:blipFill>
                <a:blip r:embed="rId9"/>
                <a:stretch>
                  <a:fillRect l="-2817" r="-1690" b="-261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xmlns="" id="{0945309E-2DBC-68B6-67F5-A126726807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420462"/>
              </p:ext>
            </p:extLst>
          </p:nvPr>
        </p:nvGraphicFramePr>
        <p:xfrm>
          <a:off x="673718" y="2188957"/>
          <a:ext cx="85752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xmlns="" val="420589137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296467798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380589015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22408372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90828851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63646028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41839924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330173597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314305526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520792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Distância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2472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pt-B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-37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02377035"/>
                  </a:ext>
                </a:extLst>
              </a:tr>
            </a:tbl>
          </a:graphicData>
        </a:graphic>
      </p:graphicFrame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xmlns="" id="{9FACE2F1-DA27-F7A2-A778-3B435F8156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510322"/>
              </p:ext>
            </p:extLst>
          </p:nvPr>
        </p:nvGraphicFramePr>
        <p:xfrm>
          <a:off x="672136" y="4280302"/>
          <a:ext cx="85752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xmlns="" val="420589137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296467798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380589015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22408372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90828851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63646028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41839924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330173597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314305526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520792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Distância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2472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pt-B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02377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24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2" name="Título 12">
            <a:extLst>
              <a:ext uri="{FF2B5EF4-FFF2-40B4-BE49-F238E27FC236}">
                <a16:creationId xmlns:a16="http://schemas.microsoft.com/office/drawing/2014/main" xmlns="" id="{6D338EB5-1FA4-D055-B2C5-873D12BB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8775862" cy="48967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ESTIMATIVA DA PRESSÃO SONORA EM CAMPO LIVRE</a:t>
            </a:r>
          </a:p>
        </p:txBody>
      </p:sp>
      <p:sp>
        <p:nvSpPr>
          <p:cNvPr id="3" name="Título 5">
            <a:extLst>
              <a:ext uri="{FF2B5EF4-FFF2-40B4-BE49-F238E27FC236}">
                <a16:creationId xmlns:a16="http://schemas.microsoft.com/office/drawing/2014/main" xmlns="" id="{EDA2BF3F-E731-CC6E-8F17-269F270358C9}"/>
              </a:ext>
            </a:extLst>
          </p:cNvPr>
          <p:cNvSpPr txBox="1">
            <a:spLocks/>
          </p:cNvSpPr>
          <p:nvPr/>
        </p:nvSpPr>
        <p:spPr>
          <a:xfrm>
            <a:off x="855283" y="985508"/>
            <a:ext cx="3679010" cy="3956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GABINETES DE VENTILAÇÃO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5CB0850B-6ACE-4075-3732-93BB5F9656E1}"/>
              </a:ext>
            </a:extLst>
          </p:cNvPr>
          <p:cNvSpPr/>
          <p:nvPr/>
        </p:nvSpPr>
        <p:spPr>
          <a:xfrm>
            <a:off x="3037889" y="1888112"/>
            <a:ext cx="86796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gabinetes com duto na descarga e aspiração </a:t>
            </a: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livre ou com duto na aspiração e descarga livre aplicar TAB 1 (idem ventiladores aspiração livre).</a:t>
            </a: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C6EE024C-20BE-B08A-B06D-7E9FE0AAB2D5}"/>
              </a:ext>
            </a:extLst>
          </p:cNvPr>
          <p:cNvSpPr/>
          <p:nvPr/>
        </p:nvSpPr>
        <p:spPr>
          <a:xfrm>
            <a:off x="855283" y="3074444"/>
            <a:ext cx="9589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 3 – ΔdB para gabinetes de ventilação </a:t>
            </a:r>
            <a:r>
              <a:rPr lang="pt-B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dutados</a:t>
            </a: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na aspiração e na descarga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xmlns="" id="{EC1AB507-3C12-AD3A-2A76-CFD95AAC035E}"/>
                  </a:ext>
                </a:extLst>
              </p:cNvPr>
              <p:cNvSpPr txBox="1"/>
              <p:nvPr/>
            </p:nvSpPr>
            <p:spPr>
              <a:xfrm>
                <a:off x="4895622" y="1451661"/>
                <a:ext cx="29831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𝐿𝑝𝐴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𝐿𝑤𝐴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+∆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𝑑𝐵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(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𝑑𝐵𝐴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C1AB507-3C12-AD3A-2A76-CFD95AAC0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622" y="1451661"/>
                <a:ext cx="2983124" cy="307777"/>
              </a:xfrm>
              <a:prstGeom prst="rect">
                <a:avLst/>
              </a:prstGeom>
              <a:blipFill>
                <a:blip r:embed="rId5"/>
                <a:stretch>
                  <a:fillRect l="-2249" t="-1961" r="-2658" b="-333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9709F8EC-89AC-8C0D-768E-C071D1B8F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7691" y="711112"/>
            <a:ext cx="1875235" cy="106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98899133-303C-F028-5DBA-4376FCDC7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2673" y="3588560"/>
            <a:ext cx="1744000" cy="107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4236E906-9B09-371C-8E4C-0761F5837E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8091" y="1723750"/>
            <a:ext cx="1474235" cy="1172250"/>
          </a:xfrm>
          <a:prstGeom prst="rect">
            <a:avLst/>
          </a:prstGeom>
        </p:spPr>
      </p:pic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xmlns="" id="{47F1B7C0-D8A5-70A7-BA43-91ED8DC788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042398"/>
              </p:ext>
            </p:extLst>
          </p:nvPr>
        </p:nvGraphicFramePr>
        <p:xfrm>
          <a:off x="958663" y="3611043"/>
          <a:ext cx="85752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xmlns="" val="420589137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296467798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380589015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22408372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90828851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63646028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41839924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330173597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314305526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520792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Distância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2472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pt-B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-50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02377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463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786FF44D-61A8-A44E-B409-FCEC80CAEC05}"/>
              </a:ext>
            </a:extLst>
          </p:cNvPr>
          <p:cNvSpPr txBox="1"/>
          <p:nvPr/>
        </p:nvSpPr>
        <p:spPr>
          <a:xfrm>
            <a:off x="6374275" y="1147466"/>
            <a:ext cx="5065188" cy="2260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Área mista com vocação comercial e administrativa</a:t>
            </a:r>
          </a:p>
          <a:p>
            <a:pPr marL="285750" indent="-285750" algn="just">
              <a:lnSpc>
                <a:spcPts val="15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Valor limite para ruído diurno é de 60 dBA</a:t>
            </a:r>
          </a:p>
          <a:p>
            <a:pPr marL="285750" indent="-285750" algn="just">
              <a:lnSpc>
                <a:spcPts val="15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Nível de potência sonora na aspiração do ventilador é de 100 dBA</a:t>
            </a:r>
          </a:p>
          <a:p>
            <a:pPr marL="285750" indent="-285750" algn="just">
              <a:lnSpc>
                <a:spcPts val="15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O ventilador será instalado a 7 m do muro do vizinho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A31B912A-DCF7-45D8-228D-A3ED2D8E1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693" y="1279684"/>
            <a:ext cx="4612445" cy="2157612"/>
          </a:xfrm>
          <a:prstGeom prst="rect">
            <a:avLst/>
          </a:prstGeom>
        </p:spPr>
      </p:pic>
      <p:pic>
        <p:nvPicPr>
          <p:cNvPr id="9" name="Imagem 8" descr="Uma imagem contendo Diagrama&#10;&#10;Descrição gerada automaticamente">
            <a:extLst>
              <a:ext uri="{FF2B5EF4-FFF2-40B4-BE49-F238E27FC236}">
                <a16:creationId xmlns:a16="http://schemas.microsoft.com/office/drawing/2014/main" xmlns="" id="{B41D4C3D-812F-C0D4-2BF0-B7955BCAB8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46" y="3605243"/>
            <a:ext cx="623498" cy="864514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xmlns="" id="{E2D53CA5-C07E-DB71-90E2-926C05C41D50}"/>
                  </a:ext>
                </a:extLst>
              </p:cNvPr>
              <p:cNvSpPr txBox="1"/>
              <p:nvPr/>
            </p:nvSpPr>
            <p:spPr>
              <a:xfrm>
                <a:off x="7952263" y="767465"/>
                <a:ext cx="212141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𝐿𝑝𝐴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𝐿𝑤𝐴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+∆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𝑑𝐵</m:t>
                      </m:r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E2D53CA5-C07E-DB71-90E2-926C05C41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2263" y="767465"/>
                <a:ext cx="2121415" cy="307777"/>
              </a:xfrm>
              <a:prstGeom prst="rect">
                <a:avLst/>
              </a:prstGeom>
              <a:blipFill>
                <a:blip r:embed="rId7"/>
                <a:stretch>
                  <a:fillRect l="-3448" r="-2011" b="-34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xmlns="" id="{081BADB3-E240-0A1D-9C6B-EBA8D6D3494F}"/>
                  </a:ext>
                </a:extLst>
              </p:cNvPr>
              <p:cNvSpPr txBox="1"/>
              <p:nvPr/>
            </p:nvSpPr>
            <p:spPr>
              <a:xfrm>
                <a:off x="2109853" y="4016772"/>
                <a:ext cx="302647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𝐿𝑝𝐴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=100−24=76 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𝑑𝐵𝐴</m:t>
                      </m:r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081BADB3-E240-0A1D-9C6B-EBA8D6D34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9853" y="4016772"/>
                <a:ext cx="3026470" cy="307777"/>
              </a:xfrm>
              <a:prstGeom prst="rect">
                <a:avLst/>
              </a:prstGeom>
              <a:blipFill>
                <a:blip r:embed="rId8"/>
                <a:stretch>
                  <a:fillRect l="-2213" r="-1408" b="-34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m 11" descr="Uma imagem contendo Diagrama&#10;&#10;Descrição gerada automaticamente">
            <a:extLst>
              <a:ext uri="{FF2B5EF4-FFF2-40B4-BE49-F238E27FC236}">
                <a16:creationId xmlns:a16="http://schemas.microsoft.com/office/drawing/2014/main" xmlns="" id="{8A2056F3-6316-7834-46BF-59DE840974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05" y="4605133"/>
            <a:ext cx="720191" cy="862857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xmlns="" id="{EFC1169A-D8FB-8C5F-7685-3E34914FBE6A}"/>
                  </a:ext>
                </a:extLst>
              </p:cNvPr>
              <p:cNvSpPr txBox="1"/>
              <p:nvPr/>
            </p:nvSpPr>
            <p:spPr>
              <a:xfrm>
                <a:off x="2075003" y="4948852"/>
                <a:ext cx="302647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𝐿𝑝𝐴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=100−44=56 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𝑑𝐵𝐴</m:t>
                      </m:r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EFC1169A-D8FB-8C5F-7685-3E34914FBE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003" y="4948852"/>
                <a:ext cx="3026470" cy="307777"/>
              </a:xfrm>
              <a:prstGeom prst="rect">
                <a:avLst/>
              </a:prstGeom>
              <a:blipFill>
                <a:blip r:embed="rId10"/>
                <a:stretch>
                  <a:fillRect l="-2213" r="-1408" b="-34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2BB4E40F-D29D-4744-12DA-3984A2EAA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79" y="3848277"/>
            <a:ext cx="1008000" cy="62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xmlns="" id="{013CCA9F-AE28-1D03-391B-E478F8B81ADA}"/>
                  </a:ext>
                </a:extLst>
              </p:cNvPr>
              <p:cNvSpPr txBox="1"/>
              <p:nvPr/>
            </p:nvSpPr>
            <p:spPr>
              <a:xfrm>
                <a:off x="7952263" y="3958555"/>
                <a:ext cx="302647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𝐿𝑝𝐴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=100−38=62 </m:t>
                      </m:r>
                      <m:r>
                        <a:rPr lang="pt-BR" sz="2000" b="0" i="1" smtClean="0">
                          <a:latin typeface="Cambria Math" panose="02040503050406030204" pitchFamily="18" charset="0"/>
                        </a:rPr>
                        <m:t>𝑑𝐵𝐴</m:t>
                      </m:r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013CCA9F-AE28-1D03-391B-E478F8B81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2263" y="3958555"/>
                <a:ext cx="3026470" cy="307777"/>
              </a:xfrm>
              <a:prstGeom prst="rect">
                <a:avLst/>
              </a:prstGeom>
              <a:blipFill>
                <a:blip r:embed="rId12"/>
                <a:stretch>
                  <a:fillRect l="-2218" r="-1613" b="-313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ítulo 12">
            <a:extLst>
              <a:ext uri="{FF2B5EF4-FFF2-40B4-BE49-F238E27FC236}">
                <a16:creationId xmlns:a16="http://schemas.microsoft.com/office/drawing/2014/main" xmlns="" id="{D8D1E68C-B929-5507-583D-4EB5A8F92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8775862" cy="48967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ESTIMATIVA DA PRESSÃO SONORA EM CAMPO LIVRE</a:t>
            </a:r>
          </a:p>
        </p:txBody>
      </p:sp>
      <p:sp>
        <p:nvSpPr>
          <p:cNvPr id="21" name="Título 5">
            <a:extLst>
              <a:ext uri="{FF2B5EF4-FFF2-40B4-BE49-F238E27FC236}">
                <a16:creationId xmlns:a16="http://schemas.microsoft.com/office/drawing/2014/main" xmlns="" id="{B341226A-6230-E4BE-BB09-1E20A969D639}"/>
              </a:ext>
            </a:extLst>
          </p:cNvPr>
          <p:cNvSpPr txBox="1">
            <a:spLocks/>
          </p:cNvSpPr>
          <p:nvPr/>
        </p:nvSpPr>
        <p:spPr>
          <a:xfrm>
            <a:off x="858332" y="856639"/>
            <a:ext cx="3381407" cy="364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pt-BR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Exemplo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55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429" y="6060927"/>
            <a:ext cx="9058275" cy="771525"/>
          </a:xfrm>
          <a:prstGeom prst="rect">
            <a:avLst/>
          </a:prstGeom>
        </p:spPr>
      </p:pic>
      <p:sp>
        <p:nvSpPr>
          <p:cNvPr id="2" name="Título 12">
            <a:extLst>
              <a:ext uri="{FF2B5EF4-FFF2-40B4-BE49-F238E27FC236}">
                <a16:creationId xmlns:a16="http://schemas.microsoft.com/office/drawing/2014/main" xmlns="" id="{6D338EB5-1FA4-D055-B2C5-873D12BB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9925932" cy="48967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ESTIMATIVA DA PRESSÃO SONORA EM AMBIENTE FECHADO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69EDBD43-E3EC-BCE7-136E-B6EEFA6658E7}"/>
              </a:ext>
            </a:extLst>
          </p:cNvPr>
          <p:cNvSpPr/>
          <p:nvPr/>
        </p:nvSpPr>
        <p:spPr>
          <a:xfrm>
            <a:off x="858332" y="900682"/>
            <a:ext cx="83653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nível de pressão sonora deve agora ser calculado levando em conta as características do ambiente tais como absorção das paredes, teto e piso, além da ocupação do ambiente com relação a móveis, cortinas e revestimentos.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9D0A00AA-4130-0B78-76B2-EE308462E1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722" y="2753193"/>
            <a:ext cx="1943100" cy="61912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53470E3C-75E4-8ED7-2E14-E9B58E7863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717" y="3752952"/>
            <a:ext cx="3476625" cy="3429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389E0B15-A25F-D576-E77F-F43E268D1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571" y="797845"/>
            <a:ext cx="1886066" cy="112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xmlns="" id="{C7B63D73-060B-A992-F256-65204FF2BDBE}"/>
                  </a:ext>
                </a:extLst>
              </p:cNvPr>
              <p:cNvSpPr txBox="1"/>
              <p:nvPr/>
            </p:nvSpPr>
            <p:spPr>
              <a:xfrm>
                <a:off x="981722" y="1908903"/>
                <a:ext cx="3566617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0" i="1" smtClean="0">
                          <a:latin typeface="Cambria Math" panose="02040503050406030204" pitchFamily="18" charset="0"/>
                        </a:rPr>
                        <m:t>𝐿𝑝𝐴</m:t>
                      </m:r>
                      <m:r>
                        <a:rPr lang="pt-B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800" b="0" i="1" smtClean="0">
                          <a:latin typeface="Cambria Math" panose="02040503050406030204" pitchFamily="18" charset="0"/>
                        </a:rPr>
                        <m:t>𝐿𝑤𝐴</m:t>
                      </m:r>
                      <m:r>
                        <a:rPr lang="pt-BR" sz="1800" b="0" i="1" smtClean="0">
                          <a:latin typeface="Cambria Math" panose="02040503050406030204" pitchFamily="18" charset="0"/>
                        </a:rPr>
                        <m:t>+10 </m:t>
                      </m:r>
                      <m:r>
                        <a:rPr lang="pt-BR" sz="1800" b="0" i="1" smtClean="0">
                          <a:latin typeface="Cambria Math" panose="02040503050406030204" pitchFamily="18" charset="0"/>
                        </a:rPr>
                        <m:t>𝐿𝑜𝑔</m:t>
                      </m:r>
                      <m:d>
                        <m:dPr>
                          <m:ctrlPr>
                            <a:rPr lang="pt-BR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pt-BR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8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pt-BR" sz="18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pt-BR" sz="1800" b="0" i="1" smtClean="0">
                          <a:latin typeface="Cambria Math" panose="02040503050406030204" pitchFamily="18" charset="0"/>
                        </a:rPr>
                        <m:t>   (</m:t>
                      </m:r>
                      <m:r>
                        <a:rPr lang="pt-BR" sz="1800" b="0" i="1" smtClean="0">
                          <a:latin typeface="Cambria Math" panose="02040503050406030204" pitchFamily="18" charset="0"/>
                        </a:rPr>
                        <m:t>𝑑𝐵𝐴</m:t>
                      </m:r>
                      <m:r>
                        <a:rPr lang="pt-BR" sz="1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sz="1800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C7B63D73-060B-A992-F256-65204FF2BD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22" y="1908903"/>
                <a:ext cx="3566617" cy="6223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F2BBD5DB-D9EC-5A3C-5828-1F970DBFD7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0222" y="2108160"/>
            <a:ext cx="6276975" cy="34861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xmlns="" id="{C2EFBA5E-4E23-F236-23BC-214B2BFE9056}"/>
                  </a:ext>
                </a:extLst>
              </p:cNvPr>
              <p:cNvSpPr txBox="1"/>
              <p:nvPr/>
            </p:nvSpPr>
            <p:spPr>
              <a:xfrm>
                <a:off x="981722" y="4772371"/>
                <a:ext cx="2797882" cy="3899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𝑁𝑅𝐶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250</m:t>
                              </m:r>
                            </m:sub>
                          </m:s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500</m:t>
                              </m:r>
                            </m:sub>
                          </m:s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</m:sub>
                          </m:s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2000</m:t>
                              </m:r>
                            </m:sub>
                          </m:sSub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C2EFBA5E-4E23-F236-23BC-214B2BFE9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22" y="4772371"/>
                <a:ext cx="2797882" cy="389915"/>
              </a:xfrm>
              <a:prstGeom prst="rect">
                <a:avLst/>
              </a:prstGeom>
              <a:blipFill>
                <a:blip r:embed="rId10"/>
                <a:stretch>
                  <a:fillRect r="-25708" b="-265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7771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xmlns="" id="{AE5F284F-EB16-44E9-CAF3-A66D564B8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596" y="1303045"/>
            <a:ext cx="560919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Sala de máquinas.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Piso e teto em concreto, paredes em alvenaria lisa.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Porta em aço com 2 x 2.5 m.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Calcular a pressão sonora esperada dentro deste ambiente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B110B2D1-D107-862A-679A-8009F7A61D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0311" y="1008668"/>
            <a:ext cx="3616163" cy="214409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9DEBF5A4-70FA-3ADC-70AC-7420239CD9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623" y="3152765"/>
            <a:ext cx="4776973" cy="15176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xmlns="" id="{10E57EE2-8807-57BF-E564-6830CA920626}"/>
                  </a:ext>
                </a:extLst>
              </p:cNvPr>
              <p:cNvSpPr txBox="1"/>
              <p:nvPr/>
            </p:nvSpPr>
            <p:spPr>
              <a:xfrm>
                <a:off x="6929080" y="3448470"/>
                <a:ext cx="395917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mtClean="0">
                          <a:latin typeface="Cambria Math" panose="02040503050406030204" pitchFamily="18" charset="0"/>
                        </a:rPr>
                        <m:t>ᾱ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2.69</m:t>
                          </m:r>
                        </m:num>
                        <m:den>
                          <m:r>
                            <a:rPr lang="pt-BR" i="0">
                              <a:latin typeface="Cambria Math" panose="02040503050406030204" pitchFamily="18" charset="0"/>
                            </a:rPr>
                            <m:t>108</m:t>
                          </m:r>
                        </m:den>
                      </m:f>
                      <m:r>
                        <a:rPr lang="pt-BR" i="0">
                          <a:latin typeface="Cambria Math" panose="02040503050406030204" pitchFamily="18" charset="0"/>
                        </a:rPr>
                        <m:t>=0.025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10E57EE2-8807-57BF-E564-6830CA920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9080" y="3448470"/>
                <a:ext cx="3959179" cy="369332"/>
              </a:xfrm>
              <a:prstGeom prst="rect">
                <a:avLst/>
              </a:prstGeom>
              <a:blipFill>
                <a:blip r:embed="rId7"/>
                <a:stretch>
                  <a:fillRect t="-118333" b="-180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xmlns="" id="{9B919727-8C23-D2C1-DD12-B5A888C35C76}"/>
                  </a:ext>
                </a:extLst>
              </p:cNvPr>
              <p:cNvSpPr txBox="1"/>
              <p:nvPr/>
            </p:nvSpPr>
            <p:spPr>
              <a:xfrm>
                <a:off x="6202837" y="4010346"/>
                <a:ext cx="49918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pt-BR" i="0">
                              <a:latin typeface="Cambria Math" panose="02040503050406030204" pitchFamily="18" charset="0"/>
                            </a:rPr>
                            <m:t>ᾱ</m:t>
                          </m:r>
                        </m:num>
                        <m:den>
                          <m:d>
                            <m:d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i="0">
                                  <a:latin typeface="Cambria Math" panose="02040503050406030204" pitchFamily="18" charset="0"/>
                                </a:rPr>
                                <m:t>1−ᾱ</m:t>
                              </m:r>
                            </m:e>
                          </m:d>
                        </m:den>
                      </m:f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0">
                              <a:latin typeface="Cambria Math" panose="02040503050406030204" pitchFamily="18" charset="0"/>
                            </a:rPr>
                            <m:t>2.69</m:t>
                          </m:r>
                        </m:num>
                        <m:den>
                          <m:d>
                            <m:d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i="0">
                                  <a:latin typeface="Cambria Math" panose="02040503050406030204" pitchFamily="18" charset="0"/>
                                </a:rPr>
                                <m:t>1−0.025</m:t>
                              </m:r>
                            </m:e>
                          </m:d>
                        </m:den>
                      </m:f>
                      <m:r>
                        <a:rPr lang="pt-BR" i="0">
                          <a:latin typeface="Cambria Math" panose="02040503050406030204" pitchFamily="18" charset="0"/>
                        </a:rPr>
                        <m:t>=2.76 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t-BR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9B919727-8C23-D2C1-DD12-B5A888C35C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837" y="4010346"/>
                <a:ext cx="4991832" cy="369332"/>
              </a:xfrm>
              <a:prstGeom prst="rect">
                <a:avLst/>
              </a:prstGeom>
              <a:blipFill>
                <a:blip r:embed="rId8"/>
                <a:stretch>
                  <a:fillRect t="-118333" b="-180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xmlns="" id="{E06CAB1B-BCAE-78E6-00EA-613CCD6AA448}"/>
                  </a:ext>
                </a:extLst>
              </p:cNvPr>
              <p:cNvSpPr txBox="1"/>
              <p:nvPr/>
            </p:nvSpPr>
            <p:spPr>
              <a:xfrm>
                <a:off x="5967168" y="4590794"/>
                <a:ext cx="5416038" cy="6176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latin typeface="Cambria Math" panose="02040503050406030204" pitchFamily="18" charset="0"/>
                        </a:rPr>
                        <m:t>𝐿𝑝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𝐿𝑤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+10 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𝐿𝑜𝑔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BR" i="0">
                                  <a:latin typeface="Cambria Math" panose="02040503050406030204" pitchFamily="18" charset="0"/>
                                </a:rPr>
                                <m:t>2.76</m:t>
                              </m:r>
                            </m:den>
                          </m:f>
                        </m:e>
                      </m:d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𝐿𝑤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+1.6</m:t>
                      </m:r>
                      <m:r>
                        <a:rPr lang="pt-BR" b="0" i="0" smtClean="0">
                          <a:latin typeface="Cambria Math" panose="02040503050406030204" pitchFamily="18" charset="0"/>
                        </a:rPr>
                        <m:t>   (</m:t>
                      </m:r>
                      <m:r>
                        <m:rPr>
                          <m:sty m:val="p"/>
                        </m:rPr>
                        <a:rPr lang="pt-BR" b="0" i="0" smtClean="0">
                          <a:latin typeface="Cambria Math" panose="02040503050406030204" pitchFamily="18" charset="0"/>
                        </a:rPr>
                        <m:t>dBA</m:t>
                      </m:r>
                      <m:r>
                        <a:rPr lang="pt-BR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06CAB1B-BCAE-78E6-00EA-613CCD6AA4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7168" y="4590794"/>
                <a:ext cx="5416038" cy="61760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ítulo 12">
            <a:extLst>
              <a:ext uri="{FF2B5EF4-FFF2-40B4-BE49-F238E27FC236}">
                <a16:creationId xmlns:a16="http://schemas.microsoft.com/office/drawing/2014/main" xmlns="" id="{1673254D-E5AC-AE36-D820-80A2EAC33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9925932" cy="48967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ESTIMATIVA DA PRESSÃO SONORA EM AMBIENTE FECHADO</a:t>
            </a:r>
          </a:p>
        </p:txBody>
      </p:sp>
      <p:sp>
        <p:nvSpPr>
          <p:cNvPr id="13" name="Título 5">
            <a:extLst>
              <a:ext uri="{FF2B5EF4-FFF2-40B4-BE49-F238E27FC236}">
                <a16:creationId xmlns:a16="http://schemas.microsoft.com/office/drawing/2014/main" xmlns="" id="{D79362C6-3F02-6EEC-245E-C76892F86E27}"/>
              </a:ext>
            </a:extLst>
          </p:cNvPr>
          <p:cNvSpPr txBox="1">
            <a:spLocks/>
          </p:cNvSpPr>
          <p:nvPr/>
        </p:nvSpPr>
        <p:spPr>
          <a:xfrm>
            <a:off x="858332" y="856639"/>
            <a:ext cx="3381407" cy="364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pt-BR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Exemplo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013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6" name="Título 12">
            <a:extLst>
              <a:ext uri="{FF2B5EF4-FFF2-40B4-BE49-F238E27FC236}">
                <a16:creationId xmlns:a16="http://schemas.microsoft.com/office/drawing/2014/main" xmlns="" id="{D3198713-F0C3-5BF1-3AFB-F6A3A6DAE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9925932" cy="48967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ESTIMATIVA DA PRESSÃO SONORA EM AMBIENTE FECHADO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00D5B127-327C-BD50-3061-5916A7AAE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343" y="1308662"/>
            <a:ext cx="55940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Aplicar lã de vidro PSI 40 e = 50 mm na parede 3 x 6 m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xmlns="" id="{8B837AA9-36B9-CE0A-3129-47FBC838DFB6}"/>
                  </a:ext>
                </a:extLst>
              </p:cNvPr>
              <p:cNvSpPr txBox="1"/>
              <p:nvPr/>
            </p:nvSpPr>
            <p:spPr>
              <a:xfrm>
                <a:off x="6457358" y="3531592"/>
                <a:ext cx="404706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mtClean="0">
                          <a:latin typeface="Cambria Math" panose="02040503050406030204" pitchFamily="18" charset="0"/>
                        </a:rPr>
                        <m:t>ᾱ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0" smtClean="0">
                              <a:latin typeface="Cambria Math" panose="02040503050406030204" pitchFamily="18" charset="0"/>
                            </a:rPr>
                            <m:t>19</m:t>
                          </m:r>
                          <m:r>
                            <a:rPr lang="pt-BR" i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pt-BR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i="0">
                              <a:latin typeface="Cambria Math" panose="02040503050406030204" pitchFamily="18" charset="0"/>
                            </a:rPr>
                            <m:t>108</m:t>
                          </m:r>
                        </m:den>
                      </m:f>
                      <m:r>
                        <a:rPr lang="pt-BR" i="0">
                          <a:latin typeface="Cambria Math" panose="02040503050406030204" pitchFamily="18" charset="0"/>
                        </a:rPr>
                        <m:t>=0.</m:t>
                      </m:r>
                      <m:r>
                        <a:rPr lang="pt-BR" b="0" i="0" smtClean="0">
                          <a:latin typeface="Cambria Math" panose="02040503050406030204" pitchFamily="18" charset="0"/>
                        </a:rPr>
                        <m:t>178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8B837AA9-36B9-CE0A-3129-47FBC838DF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358" y="3531592"/>
                <a:ext cx="4047069" cy="369332"/>
              </a:xfrm>
              <a:prstGeom prst="rect">
                <a:avLst/>
              </a:prstGeom>
              <a:blipFill>
                <a:blip r:embed="rId5"/>
                <a:stretch>
                  <a:fillRect t="-116393" b="-1754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xmlns="" id="{8D35AF7C-714F-C9CD-F424-CF53415ACC21}"/>
                  </a:ext>
                </a:extLst>
              </p:cNvPr>
              <p:cNvSpPr txBox="1"/>
              <p:nvPr/>
            </p:nvSpPr>
            <p:spPr>
              <a:xfrm>
                <a:off x="6212264" y="4110553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0" smtClean="0">
                              <a:latin typeface="Cambria Math" panose="02040503050406030204" pitchFamily="18" charset="0"/>
                            </a:rPr>
                            <m:t>19</m:t>
                          </m:r>
                          <m:r>
                            <a:rPr lang="pt-BR" i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d>
                            <m:d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i="0">
                                  <a:latin typeface="Cambria Math" panose="02040503050406030204" pitchFamily="18" charset="0"/>
                                </a:rPr>
                                <m:t>1−0.</m:t>
                              </m:r>
                              <m:r>
                                <a:rPr lang="pt-BR" b="0" i="0" smtClean="0">
                                  <a:latin typeface="Cambria Math" panose="02040503050406030204" pitchFamily="18" charset="0"/>
                                </a:rPr>
                                <m:t>178</m:t>
                              </m:r>
                            </m:e>
                          </m:d>
                        </m:den>
                      </m:f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3.</m:t>
                      </m:r>
                      <m:r>
                        <a:rPr lang="pt-BR" b="0" i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t-BR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8D35AF7C-714F-C9CD-F424-CF53415AC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264" y="4110553"/>
                <a:ext cx="4572000" cy="369332"/>
              </a:xfrm>
              <a:prstGeom prst="rect">
                <a:avLst/>
              </a:prstGeom>
              <a:blipFill>
                <a:blip r:embed="rId6"/>
                <a:stretch>
                  <a:fillRect t="-116393" b="-1754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xmlns="" id="{01896A52-4961-CE6C-9734-E416295B5A5A}"/>
                  </a:ext>
                </a:extLst>
              </p:cNvPr>
              <p:cNvSpPr txBox="1"/>
              <p:nvPr/>
            </p:nvSpPr>
            <p:spPr>
              <a:xfrm>
                <a:off x="6024611" y="4639875"/>
                <a:ext cx="5069590" cy="6176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latin typeface="Cambria Math" panose="02040503050406030204" pitchFamily="18" charset="0"/>
                        </a:rPr>
                        <m:t>𝐿𝑝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𝐿𝑤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+10 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𝐿𝑜𝑔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BR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pt-BR" i="0">
                                  <a:latin typeface="Cambria Math" panose="02040503050406030204" pitchFamily="18" charset="0"/>
                                </a:rPr>
                                <m:t>3.</m:t>
                              </m:r>
                              <m:r>
                                <a:rPr lang="pt-BR" b="0" i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𝐿𝑤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b="0" i="0" smtClean="0">
                          <a:latin typeface="Cambria Math" panose="02040503050406030204" pitchFamily="18" charset="0"/>
                        </a:rPr>
                        <m:t>8    (</m:t>
                      </m:r>
                      <m:r>
                        <m:rPr>
                          <m:sty m:val="p"/>
                        </m:rPr>
                        <a:rPr lang="pt-BR" b="0" i="0" smtClean="0">
                          <a:latin typeface="Cambria Math" panose="02040503050406030204" pitchFamily="18" charset="0"/>
                        </a:rPr>
                        <m:t>dBA</m:t>
                      </m:r>
                      <m:r>
                        <a:rPr lang="pt-BR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01896A52-4961-CE6C-9734-E416295B5A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611" y="4639875"/>
                <a:ext cx="5069590" cy="6176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BE14F5FD-5C8A-4FD0-08A6-6AB8E43D7A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6465" y="1877073"/>
            <a:ext cx="5012343" cy="2233480"/>
          </a:xfrm>
          <a:prstGeom prst="rect">
            <a:avLst/>
          </a:prstGeom>
        </p:spPr>
      </p:pic>
      <p:sp>
        <p:nvSpPr>
          <p:cNvPr id="13" name="Título 5">
            <a:extLst>
              <a:ext uri="{FF2B5EF4-FFF2-40B4-BE49-F238E27FC236}">
                <a16:creationId xmlns:a16="http://schemas.microsoft.com/office/drawing/2014/main" xmlns="" id="{923E0FA9-05AF-155B-5674-F2E4F4D6951D}"/>
              </a:ext>
            </a:extLst>
          </p:cNvPr>
          <p:cNvSpPr txBox="1">
            <a:spLocks/>
          </p:cNvSpPr>
          <p:nvPr/>
        </p:nvSpPr>
        <p:spPr>
          <a:xfrm>
            <a:off x="858332" y="856639"/>
            <a:ext cx="3381407" cy="364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pt-BR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Exemplo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2B982CFE-DC13-A2CF-FDB2-D317B3EFDA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0311" y="1008668"/>
            <a:ext cx="3616163" cy="214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079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6" name="Título 12">
            <a:extLst>
              <a:ext uri="{FF2B5EF4-FFF2-40B4-BE49-F238E27FC236}">
                <a16:creationId xmlns:a16="http://schemas.microsoft.com/office/drawing/2014/main" xmlns="" id="{FF7BFD8B-EE4D-D9BC-AD63-DB48796BE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9925932" cy="48967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ESTIMATIVA DA PRESSÃO SONORA EM AMBIENTE FECHADO</a:t>
            </a:r>
          </a:p>
        </p:txBody>
      </p:sp>
      <p:sp>
        <p:nvSpPr>
          <p:cNvPr id="7" name="Título 5">
            <a:extLst>
              <a:ext uri="{FF2B5EF4-FFF2-40B4-BE49-F238E27FC236}">
                <a16:creationId xmlns:a16="http://schemas.microsoft.com/office/drawing/2014/main" xmlns="" id="{709039A9-E3F8-74B8-8875-161115E19C77}"/>
              </a:ext>
            </a:extLst>
          </p:cNvPr>
          <p:cNvSpPr txBox="1">
            <a:spLocks/>
          </p:cNvSpPr>
          <p:nvPr/>
        </p:nvSpPr>
        <p:spPr>
          <a:xfrm>
            <a:off x="858332" y="856639"/>
            <a:ext cx="3381407" cy="364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pt-BR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Método rápido simplificado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58D26236-1A81-60C8-31CA-54172F2B9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332" y="1343941"/>
            <a:ext cx="49108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pt-BR" altLang="pt-BR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Resultado 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1dB x em relação ao método padrão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xmlns="" id="{25ED6C9F-009C-C9F9-CEC2-A2E8B19A800D}"/>
                  </a:ext>
                </a:extLst>
              </p:cNvPr>
              <p:cNvSpPr txBox="1"/>
              <p:nvPr/>
            </p:nvSpPr>
            <p:spPr>
              <a:xfrm>
                <a:off x="7672566" y="970475"/>
                <a:ext cx="125602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𝑆</m:t>
                      </m:r>
                      <m:acc>
                        <m:accPr>
                          <m:chr m:val="̅"/>
                          <m:ctrlPr>
                            <a:rPr lang="pt-BR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pt-BR" i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5ED6C9F-009C-C9F9-CEC2-A2E8B19A80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2566" y="970475"/>
                <a:ext cx="1256022" cy="307777"/>
              </a:xfrm>
              <a:prstGeom prst="rect">
                <a:avLst/>
              </a:prstGeom>
              <a:blipFill>
                <a:blip r:embed="rId5"/>
                <a:stretch>
                  <a:fillRect r="-15534" b="-137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xmlns="" id="{DA3AE757-799F-494D-CB4D-7AA3795F9720}"/>
                  </a:ext>
                </a:extLst>
              </p:cNvPr>
              <p:cNvSpPr txBox="1"/>
              <p:nvPr/>
            </p:nvSpPr>
            <p:spPr>
              <a:xfrm>
                <a:off x="6422798" y="1487316"/>
                <a:ext cx="4104426" cy="5252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𝐿𝑝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𝐿𝑤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+10 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𝐿𝑜𝑔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acc>
                                <m:accPr>
                                  <m:chr m:val="̅"/>
                                  <m:ctrlPr>
                                    <a:rPr lang="pt-BR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  <m:r>
                                    <a:rPr lang="pt-BR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acc>
                            </m:den>
                          </m:f>
                        </m:e>
                      </m:d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   (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𝑑𝐵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A3AE757-799F-494D-CB4D-7AA3795F97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2798" y="1487316"/>
                <a:ext cx="4104426" cy="5252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A363625A-50EF-DC29-B5B6-63E46ECF62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539" y="2286991"/>
            <a:ext cx="8507504" cy="28009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7273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xmlns="" id="{071AB9D4-176C-4F94-41FA-9E818BBD0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958" y="892890"/>
            <a:ext cx="4966767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Exemplo: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Sala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aula com 268 m² de superfície total.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Coeficiente de absorção médio = 0.15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Atender NC 30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pt-BR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*Considerado todo ruído transmitido para a sala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5836461C-9E0A-7C16-E64A-9E626E98E0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372" y="919309"/>
            <a:ext cx="5193808" cy="175237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xmlns="" id="{2D1AAD6F-BAB2-9EEA-FE92-ADEE0AC5182E}"/>
                  </a:ext>
                </a:extLst>
              </p:cNvPr>
              <p:cNvSpPr txBox="1"/>
              <p:nvPr/>
            </p:nvSpPr>
            <p:spPr>
              <a:xfrm>
                <a:off x="1551011" y="3822916"/>
                <a:ext cx="4572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𝑆</m:t>
                      </m:r>
                      <m:acc>
                        <m:accPr>
                          <m:chr m:val="̅"/>
                          <m:ctrlPr>
                            <a:rPr lang="pt-BR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pt-BR" i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  <m:r>
                        <a:rPr lang="pt-BR" i="0">
                          <a:latin typeface="Cambria Math" panose="02040503050406030204" pitchFamily="18" charset="0"/>
                        </a:rPr>
                        <m:t>=268 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 0.15=39.6 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²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D1AAD6F-BAB2-9EEA-FE92-ADEE0AC518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011" y="3822916"/>
                <a:ext cx="4572000" cy="307777"/>
              </a:xfrm>
              <a:prstGeom prst="rect">
                <a:avLst/>
              </a:prstGeom>
              <a:blipFill rotWithShape="0">
                <a:blip r:embed="rId6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ítulo 12">
            <a:extLst>
              <a:ext uri="{FF2B5EF4-FFF2-40B4-BE49-F238E27FC236}">
                <a16:creationId xmlns:a16="http://schemas.microsoft.com/office/drawing/2014/main" xmlns="" id="{E3869B38-7576-09C6-B8B3-31068CB6A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9925932" cy="48967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ESTIMATIVA DA PRESSÃO SONORA EM AMBIENTE FECHADO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aixaDeTexto 13">
                <a:extLst>
                  <a:ext uri="{FF2B5EF4-FFF2-40B4-BE49-F238E27FC236}">
                    <a16:creationId xmlns="" xmlns:a16="http://schemas.microsoft.com/office/drawing/2014/main" id="{A95C91A0-CEB8-4BEA-5195-CD0DA5F2C42E}"/>
                  </a:ext>
                </a:extLst>
              </p:cNvPr>
              <p:cNvSpPr txBox="1"/>
              <p:nvPr/>
            </p:nvSpPr>
            <p:spPr>
              <a:xfrm>
                <a:off x="6547098" y="3853226"/>
                <a:ext cx="43743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𝑑𝐵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𝐿𝑜𝑔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lin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39.6</m:t>
                              </m:r>
                            </m:den>
                          </m:f>
                        </m:e>
                      </m:d>
                      <m:r>
                        <a:rPr lang="pt-BR" i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pt-BR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10 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𝑑𝐵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>
          <p:sp>
            <p:nvSpPr>
              <p:cNvPr id="14" name="CaixaDeTexto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95C91A0-CEB8-4BEA-5195-CD0DA5F2C4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7098" y="3853226"/>
                <a:ext cx="4374397" cy="369332"/>
              </a:xfrm>
              <a:prstGeom prst="rect">
                <a:avLst/>
              </a:prstGeom>
              <a:blipFill rotWithShape="0">
                <a:blip r:embed="rId7"/>
                <a:stretch>
                  <a:fillRect t="-116393" b="-1754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Imagem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3368" y="4395918"/>
            <a:ext cx="7534275" cy="130492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3368" y="2750618"/>
            <a:ext cx="753427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34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xmlns="" id="{32D2B192-7CCB-A041-C17E-B05EA2156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331" y="834022"/>
            <a:ext cx="5448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Definição do nível critério NC (NBR 10152) da </a:t>
            </a:r>
            <a:r>
              <a:rPr lang="pt-B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sala</a:t>
            </a:r>
            <a:endParaRPr lang="pt-B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ítulo 12">
            <a:extLst>
              <a:ext uri="{FF2B5EF4-FFF2-40B4-BE49-F238E27FC236}">
                <a16:creationId xmlns:a16="http://schemas.microsoft.com/office/drawing/2014/main" xmlns="" id="{9715561D-D20C-622B-E193-B59272F69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9925932" cy="48967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ESTIMATIVA DA PRESSÃO SONORA EM AMBIENTE FECHADO</a:t>
            </a:r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xmlns="" id="{8D569CF8-A3C2-D3F2-4208-42A58A875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836" y="4708256"/>
            <a:ext cx="1111462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OBS.: Lembrando que este método, aplicando o coeficiente médio de absorção, somente deve ser utilizado para fins de análise preliminar. Valores garantidos se obtém aplicando os respectivos coeficientes para cada faixa de frequência.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838" y="1318879"/>
            <a:ext cx="5876925" cy="819150"/>
          </a:xfrm>
          <a:prstGeom prst="rect">
            <a:avLst/>
          </a:prstGeom>
        </p:spPr>
      </p:pic>
      <p:sp>
        <p:nvSpPr>
          <p:cNvPr id="13" name="Rectangle 8">
            <a:extLst>
              <a:ext uri="{FF2B5EF4-FFF2-40B4-BE49-F238E27FC236}">
                <a16:creationId xmlns="" xmlns:a16="http://schemas.microsoft.com/office/drawing/2014/main" id="{B3910330-DD4F-68E9-6837-674B8A9DB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009" y="2850704"/>
            <a:ext cx="4257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limite para salas de aula é NC 30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="" xmlns:a16="http://schemas.microsoft.com/office/drawing/2014/main" id="{B3910330-DD4F-68E9-6837-674B8A9DB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009" y="2160142"/>
            <a:ext cx="42575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espectro corresponde a um NC = 62 dB</a:t>
            </a: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837" y="3271658"/>
            <a:ext cx="5876925" cy="10668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="" xmlns:a16="http://schemas.microsoft.com/office/drawing/2014/main" id="{712442FD-3661-24BD-22D7-E8D8325616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064" y="1239890"/>
            <a:ext cx="4887396" cy="3130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01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xmlns="" id="{32D2B192-7CCB-A041-C17E-B05EA2156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332" y="955584"/>
            <a:ext cx="5448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Ventiladores </a:t>
            </a:r>
            <a:r>
              <a:rPr lang="pt-B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bidutados</a:t>
            </a: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instalados dentro de uma sala</a:t>
            </a:r>
          </a:p>
        </p:txBody>
      </p:sp>
      <p:sp>
        <p:nvSpPr>
          <p:cNvPr id="11" name="Título 12">
            <a:extLst>
              <a:ext uri="{FF2B5EF4-FFF2-40B4-BE49-F238E27FC236}">
                <a16:creationId xmlns:a16="http://schemas.microsoft.com/office/drawing/2014/main" xmlns="" id="{9715561D-D20C-622B-E193-B59272F69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9925932" cy="48967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ESTIMATIVA DA PRESSÃO SONORA EM AMBIENTE FECHADO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9764CDBA-CCE7-4404-966E-2E8A59317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463" y="1324916"/>
            <a:ext cx="4279103" cy="381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xmlns="" id="{5075919A-0CA8-5598-09EE-76430A872A60}"/>
                  </a:ext>
                </a:extLst>
              </p:cNvPr>
              <p:cNvSpPr txBox="1"/>
              <p:nvPr/>
            </p:nvSpPr>
            <p:spPr>
              <a:xfrm>
                <a:off x="967089" y="4205435"/>
                <a:ext cx="23727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𝐴𝑠𝑠𝑢𝑚𝑖𝑟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𝐿𝑤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𝐿𝑤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5075919A-0CA8-5598-09EE-76430A872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089" y="4205435"/>
                <a:ext cx="2372765" cy="276999"/>
              </a:xfrm>
              <a:prstGeom prst="rect">
                <a:avLst/>
              </a:prstGeom>
              <a:blipFill>
                <a:blip r:embed="rId6"/>
                <a:stretch>
                  <a:fillRect l="-2057" r="-1799" b="-155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xmlns="" id="{1DF1A5FF-5F8D-EF2A-2AF9-65830AB7C95B}"/>
                  </a:ext>
                </a:extLst>
              </p:cNvPr>
              <p:cNvSpPr txBox="1"/>
              <p:nvPr/>
            </p:nvSpPr>
            <p:spPr>
              <a:xfrm>
                <a:off x="547621" y="4770134"/>
                <a:ext cx="4104426" cy="5252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𝐿𝑝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𝐿𝑤</m:t>
                          </m:r>
                        </m:e>
                        <m:sub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+10 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𝐿𝑜𝑔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acc>
                                <m:accPr>
                                  <m:chr m:val="̅"/>
                                  <m:ctrlPr>
                                    <a:rPr lang="pt-BR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  <m:r>
                                    <a:rPr lang="pt-BR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acc>
                            </m:den>
                          </m:f>
                        </m:e>
                      </m:d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   (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𝑑𝐵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1DF1A5FF-5F8D-EF2A-2AF9-65830AB7C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621" y="4770134"/>
                <a:ext cx="4104426" cy="52527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xmlns="" id="{C7386E9F-A594-4438-427B-C56D3B8F98FA}"/>
                  </a:ext>
                </a:extLst>
              </p:cNvPr>
              <p:cNvSpPr txBox="1"/>
              <p:nvPr/>
            </p:nvSpPr>
            <p:spPr>
              <a:xfrm>
                <a:off x="871547" y="3295385"/>
                <a:ext cx="3632148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𝐿𝑤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𝐿𝑤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+10 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𝐿𝑜𝑔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𝐷𝑏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C7386E9F-A594-4438-427B-C56D3B8F98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547" y="3295385"/>
                <a:ext cx="3632148" cy="6223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3530A986-E72C-6926-F984-A3ABD297FD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332" y="1466816"/>
            <a:ext cx="3209925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589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11" name="Título 12">
            <a:extLst>
              <a:ext uri="{FF2B5EF4-FFF2-40B4-BE49-F238E27FC236}">
                <a16:creationId xmlns:a16="http://schemas.microsoft.com/office/drawing/2014/main" xmlns="" id="{9715561D-D20C-622B-E193-B59272F69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9925932" cy="48967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DIRETIVIDADE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="" xmlns:a16="http://schemas.microsoft.com/office/drawing/2014/main" id="{0A78A68A-7141-86A1-A082-106DCA471F2B}"/>
              </a:ext>
            </a:extLst>
          </p:cNvPr>
          <p:cNvSpPr txBox="1"/>
          <p:nvPr/>
        </p:nvSpPr>
        <p:spPr>
          <a:xfrm>
            <a:off x="679238" y="960202"/>
            <a:ext cx="1061724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– Os valores fornecidos em curvas e catálogos referem-se a </a:t>
            </a:r>
            <a:r>
              <a:rPr lang="pt-BR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NÍVEIS DE POTÊNCIA SONORA 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 dB ou dBA, </a:t>
            </a:r>
            <a:r>
              <a:rPr lang="pt-BR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 DUTO DE DESCARGA OU ASPIRAÇÃO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com tolerância de +4dB 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(Classe 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 precisão 2 conforme DIN 24166 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ISO 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13348).</a:t>
            </a:r>
          </a:p>
          <a:p>
            <a:endParaRPr lang="pt-BR" sz="8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IMPORTANTE:</a:t>
            </a:r>
            <a:endParaRPr lang="pt-BR" b="1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 caso de ventiladores sem duto na aspiração e descarga, acrescentar 3 dB aos valores </a:t>
            </a:r>
            <a:r>
              <a:rPr lang="pt-BR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declarados</a:t>
            </a:r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="" xmlns:a16="http://schemas.microsoft.com/office/drawing/2014/main" id="{ECE0775D-40AE-BB19-0A1F-CF5A99F22D08}"/>
              </a:ext>
            </a:extLst>
          </p:cNvPr>
          <p:cNvSpPr txBox="1"/>
          <p:nvPr/>
        </p:nvSpPr>
        <p:spPr>
          <a:xfrm>
            <a:off x="676010" y="2692840"/>
            <a:ext cx="106204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– </a:t>
            </a:r>
            <a:r>
              <a:rPr lang="pt-BR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DIRETIVIDADE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Os valores de nível de ruído de ventiladores se referem a média logarítmica de várias medições realizadas no entorno </a:t>
            </a:r>
            <a:r>
              <a:rPr lang="pt-B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máquina.</a:t>
            </a:r>
            <a:endParaRPr lang="pt-BR" dirty="0"/>
          </a:p>
        </p:txBody>
      </p:sp>
      <p:pic>
        <p:nvPicPr>
          <p:cNvPr id="16" name="Imagem 15">
            <a:extLst>
              <a:ext uri="{FF2B5EF4-FFF2-40B4-BE49-F238E27FC236}">
                <a16:creationId xmlns="" xmlns:a16="http://schemas.microsoft.com/office/drawing/2014/main" id="{ED5BAEC8-6BB6-CAA2-F2CD-7B333011C5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3828" y="3649188"/>
            <a:ext cx="3503234" cy="1602543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="" xmlns:a16="http://schemas.microsoft.com/office/drawing/2014/main" id="{D2C93278-7F4C-64E3-C002-CE58413676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832" y="3348817"/>
            <a:ext cx="2563887" cy="218613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>
                <a:extLst>
                  <a:ext uri="{FF2B5EF4-FFF2-40B4-BE49-F238E27FC236}">
                    <a16:creationId xmlns="" xmlns:a16="http://schemas.microsoft.com/office/drawing/2014/main" id="{2F739F1B-301D-0419-1066-B56B2BB7C5C3}"/>
                  </a:ext>
                </a:extLst>
              </p:cNvPr>
              <p:cNvSpPr txBox="1"/>
              <p:nvPr/>
            </p:nvSpPr>
            <p:spPr>
              <a:xfrm>
                <a:off x="190643" y="3933652"/>
                <a:ext cx="3913741" cy="659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𝐿𝑤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pt-BR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𝐿𝑝</m:t>
                          </m:r>
                        </m:e>
                      </m:acc>
                      <m:r>
                        <a:rPr lang="pt-BR" i="1">
                          <a:latin typeface="Cambria Math" panose="02040503050406030204" pitchFamily="18" charset="0"/>
                        </a:rPr>
                        <m:t>+10 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𝐿𝑜𝑔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sSub>
                            <m:sSubPr>
                              <m:ctrlPr>
                                <a:rPr lang="pt-BR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pt-BR" i="1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𝑑𝐵</m:t>
                      </m:r>
                    </m:oMath>
                  </m:oMathPara>
                </a14:m>
                <a:endParaRPr lang="pt-BR" i="1" dirty="0"/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F739F1B-301D-0419-1066-B56B2BB7C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643" y="3933652"/>
                <a:ext cx="3913741" cy="65979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579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xmlns="" id="{7505B36E-AB7C-45D4-0FBE-9FB13A43BDC6}"/>
              </a:ext>
            </a:extLst>
          </p:cNvPr>
          <p:cNvGrpSpPr>
            <a:grpSpLocks noChangeAspect="1"/>
          </p:cNvGrpSpPr>
          <p:nvPr/>
        </p:nvGrpSpPr>
        <p:grpSpPr>
          <a:xfrm>
            <a:off x="952107" y="1038431"/>
            <a:ext cx="1595145" cy="1999570"/>
            <a:chOff x="0" y="0"/>
            <a:chExt cx="2907776" cy="3438525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xmlns="" id="{D163E7C7-EE92-5A66-D3D2-CBB9AA46E6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07776" cy="3438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Seta: para a Direita 8">
              <a:extLst>
                <a:ext uri="{FF2B5EF4-FFF2-40B4-BE49-F238E27FC236}">
                  <a16:creationId xmlns:a16="http://schemas.microsoft.com/office/drawing/2014/main" xmlns="" id="{F85619CC-59E4-AE22-B49C-AF6B36E4174C}"/>
                </a:ext>
              </a:extLst>
            </p:cNvPr>
            <p:cNvSpPr/>
            <p:nvPr/>
          </p:nvSpPr>
          <p:spPr>
            <a:xfrm rot="20216922">
              <a:off x="781049" y="2133600"/>
              <a:ext cx="371475" cy="400050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t-BR" sz="1100"/>
            </a:p>
          </p:txBody>
        </p:sp>
        <p:sp>
          <p:nvSpPr>
            <p:cNvPr id="10" name="Seta: para a Direita 9">
              <a:extLst>
                <a:ext uri="{FF2B5EF4-FFF2-40B4-BE49-F238E27FC236}">
                  <a16:creationId xmlns:a16="http://schemas.microsoft.com/office/drawing/2014/main" xmlns="" id="{1A56F3C4-D737-F002-FCCF-F7AD36870704}"/>
                </a:ext>
              </a:extLst>
            </p:cNvPr>
            <p:cNvSpPr/>
            <p:nvPr/>
          </p:nvSpPr>
          <p:spPr>
            <a:xfrm rot="19999313" flipH="1">
              <a:off x="990599" y="971550"/>
              <a:ext cx="371475" cy="400050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t-BR" sz="1100"/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xmlns="" id="{4313C322-13C3-C479-58BC-C86D7F079698}"/>
                </a:ext>
              </a:extLst>
            </p:cNvPr>
            <p:cNvSpPr/>
            <p:nvPr/>
          </p:nvSpPr>
          <p:spPr>
            <a:xfrm rot="19999313" flipH="1">
              <a:off x="219074" y="742951"/>
              <a:ext cx="371475" cy="400050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t-BR" sz="1100"/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5FAB8AE3-2AF2-31C5-FA97-DEC88CAC5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498" y="3479263"/>
            <a:ext cx="1667013" cy="125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939D2B1D-8F8F-A398-585A-479966C13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209" y="2248552"/>
            <a:ext cx="1877064" cy="239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xmlns="" id="{BE038F57-1136-6C60-0828-6422BBD8E768}"/>
              </a:ext>
            </a:extLst>
          </p:cNvPr>
          <p:cNvGrpSpPr/>
          <p:nvPr/>
        </p:nvGrpSpPr>
        <p:grpSpPr>
          <a:xfrm>
            <a:off x="9251218" y="781218"/>
            <a:ext cx="2645409" cy="1771650"/>
            <a:chOff x="5917035" y="890188"/>
            <a:chExt cx="2645409" cy="1771650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xmlns="" id="{D51DD77C-145F-AB30-0B53-5ED3920953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0219" y="890188"/>
              <a:ext cx="2562225" cy="1771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Seta: para a Esquerda 16">
              <a:extLst>
                <a:ext uri="{FF2B5EF4-FFF2-40B4-BE49-F238E27FC236}">
                  <a16:creationId xmlns:a16="http://schemas.microsoft.com/office/drawing/2014/main" xmlns="" id="{BAA0F427-C8DD-2B46-5D6E-38BDB469BF3E}"/>
                </a:ext>
              </a:extLst>
            </p:cNvPr>
            <p:cNvSpPr/>
            <p:nvPr/>
          </p:nvSpPr>
          <p:spPr>
            <a:xfrm>
              <a:off x="5917035" y="1348412"/>
              <a:ext cx="361950" cy="142875"/>
            </a:xfrm>
            <a:prstGeom prst="lef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pt-BR" sz="1100"/>
            </a:p>
          </p:txBody>
        </p:sp>
      </p:grpSp>
      <p:sp>
        <p:nvSpPr>
          <p:cNvPr id="18" name="Rectangle 8">
            <a:extLst>
              <a:ext uri="{FF2B5EF4-FFF2-40B4-BE49-F238E27FC236}">
                <a16:creationId xmlns:a16="http://schemas.microsoft.com/office/drawing/2014/main" xmlns="" id="{4C832CA0-8F7A-B214-316F-C716920D2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366" y="1055145"/>
            <a:ext cx="25622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Lw </a:t>
            </a:r>
            <a:r>
              <a:rPr lang="pt-B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Lw + 3 dB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Diretividade + 3 dB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Lw </a:t>
            </a:r>
            <a:r>
              <a:rPr lang="pt-B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máx</a:t>
            </a: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Lw + 6 dB</a:t>
            </a: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xmlns="" id="{5222F6D3-77EE-F720-0C27-50F83E9EA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9159" y="4778966"/>
            <a:ext cx="22997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Lw </a:t>
            </a:r>
            <a:r>
              <a:rPr lang="pt-B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Lw + 3 dB</a:t>
            </a:r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xmlns="" id="{CE6BAE34-C7EC-CAD3-AADA-5B1487A63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2163" y="4721266"/>
            <a:ext cx="22942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Lw </a:t>
            </a:r>
            <a:r>
              <a:rPr lang="pt-B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Lw + 3 dB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xmlns="" id="{D7A6F7B1-6BEC-3214-7DE7-8D135D0FE05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856" y="3204691"/>
            <a:ext cx="2294255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8">
            <a:extLst>
              <a:ext uri="{FF2B5EF4-FFF2-40B4-BE49-F238E27FC236}">
                <a16:creationId xmlns:a16="http://schemas.microsoft.com/office/drawing/2014/main" xmlns="" id="{C842C05A-329B-B83C-3789-292209D25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7071" y="4843730"/>
            <a:ext cx="23985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Lw </a:t>
            </a:r>
            <a:r>
              <a:rPr lang="pt-B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Lw + 3 dB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Diretividade ?</a:t>
            </a:r>
          </a:p>
        </p:txBody>
      </p:sp>
      <p:sp>
        <p:nvSpPr>
          <p:cNvPr id="24" name="Título 12">
            <a:extLst>
              <a:ext uri="{FF2B5EF4-FFF2-40B4-BE49-F238E27FC236}">
                <a16:creationId xmlns:a16="http://schemas.microsoft.com/office/drawing/2014/main" xmlns="" id="{CD4D3123-AA50-0B30-D691-0A57A0018315}"/>
              </a:ext>
            </a:extLst>
          </p:cNvPr>
          <p:cNvSpPr txBox="1">
            <a:spLocks/>
          </p:cNvSpPr>
          <p:nvPr/>
        </p:nvSpPr>
        <p:spPr>
          <a:xfrm>
            <a:off x="858332" y="308171"/>
            <a:ext cx="9925932" cy="489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DIRETIVIDADE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8">
            <a:extLst>
              <a:ext uri="{FF2B5EF4-FFF2-40B4-BE49-F238E27FC236}">
                <a16:creationId xmlns="" xmlns:a16="http://schemas.microsoft.com/office/drawing/2014/main" id="{AF0A24E1-3879-19F5-5F84-372B3A3B0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004" y="975442"/>
            <a:ext cx="22669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Lw </a:t>
            </a:r>
            <a:r>
              <a:rPr lang="pt-B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Lw + 3 dB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Diretividade </a:t>
            </a:r>
            <a:r>
              <a:rPr lang="pt-B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+ 3 dB Lw máx = Lw + 6 dB</a:t>
            </a:r>
            <a:endParaRPr lang="pt-B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7892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2" name="Título 12">
            <a:extLst>
              <a:ext uri="{FF2B5EF4-FFF2-40B4-BE49-F238E27FC236}">
                <a16:creationId xmlns:a16="http://schemas.microsoft.com/office/drawing/2014/main" xmlns="" id="{6D338EB5-1FA4-D055-B2C5-873D12BB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6852794" cy="489674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CONTROLE DE RUÍDO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VEDAÇÃO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ECE0775D-40AE-BB19-0A1F-CF5A99F22D08}"/>
              </a:ext>
            </a:extLst>
          </p:cNvPr>
          <p:cNvSpPr txBox="1"/>
          <p:nvPr/>
        </p:nvSpPr>
        <p:spPr>
          <a:xfrm>
            <a:off x="858332" y="928778"/>
            <a:ext cx="10620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Maior inimigo do isolamento acústico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858332" y="1339249"/>
            <a:ext cx="10855140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 painel </a:t>
            </a:r>
            <a:r>
              <a:rPr lang="pt-B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aço </a:t>
            </a:r>
            <a:r>
              <a:rPr lang="pt-B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1000 x 1000 (1 m²) com </a:t>
            </a: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mm de espessura </a:t>
            </a:r>
            <a:r>
              <a:rPr lang="pt-B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possui </a:t>
            </a: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 índice de redução R</a:t>
            </a:r>
            <a:r>
              <a:rPr lang="pt-BR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32 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dB.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neste painel fizermos um furo quadrado de 100 mm de lado (apenas 1% da área total), 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teremos um 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novo </a:t>
            </a: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t-BR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pt-B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quase 20 dB, o 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corresponde a uma redução no isolamento acústico de quase 40%.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="" xmlns:a16="http://schemas.microsoft.com/office/drawing/2014/main" id="{ECE0775D-40AE-BB19-0A1F-CF5A99F22D08}"/>
              </a:ext>
            </a:extLst>
          </p:cNvPr>
          <p:cNvSpPr txBox="1"/>
          <p:nvPr/>
        </p:nvSpPr>
        <p:spPr>
          <a:xfrm>
            <a:off x="866424" y="2450401"/>
            <a:ext cx="54415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Uma porta de madeira com uma fresta de apenas 5 mm junto ao piso terá seu índice de isolamento acústico </a:t>
            </a: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reduzido </a:t>
            </a:r>
            <a:r>
              <a:rPr lang="pt-B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de 29 para 24 dB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Com 10 mm de fresta (0.5% da área total) o índice cai para 22 dB (25%).</a:t>
            </a:r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0816" y="2440670"/>
            <a:ext cx="4737160" cy="307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37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sp>
        <p:nvSpPr>
          <p:cNvPr id="2" name="Título 12">
            <a:extLst>
              <a:ext uri="{FF2B5EF4-FFF2-40B4-BE49-F238E27FC236}">
                <a16:creationId xmlns:a16="http://schemas.microsoft.com/office/drawing/2014/main" xmlns="" id="{6D338EB5-1FA4-D055-B2C5-873D12BB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2" y="308171"/>
            <a:ext cx="8906770" cy="48967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CONTROLE DE RUÍDO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REGRAS E ALTERNATIVAS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0922F815-BCDF-C6D4-BE82-7D6080DD7FCB}"/>
              </a:ext>
            </a:extLst>
          </p:cNvPr>
          <p:cNvSpPr txBox="1"/>
          <p:nvPr/>
        </p:nvSpPr>
        <p:spPr>
          <a:xfrm>
            <a:off x="858332" y="935053"/>
            <a:ext cx="10757852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pt-BR" b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Selecione o ventilador no ponto de maior eficiência na curva de desempenho.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endParaRPr lang="pt-BR" sz="800" b="1" dirty="0" smtClean="0">
              <a:solidFill>
                <a:srgbClr val="44444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pt-BR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pt-BR" b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Atenuadores de ruído na aspiração e descarga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/>
            <a:r>
              <a:rPr lang="pt-BR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Atenuadores podem alcançar valores de até 25 dB.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endParaRPr lang="pt-BR" sz="800" b="1" dirty="0" smtClean="0">
              <a:solidFill>
                <a:srgbClr val="44444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pt-BR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pt-BR" b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Utilize um variador (VFD) </a:t>
            </a:r>
            <a:r>
              <a:rPr lang="pt-BR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 lugar de um registro para </a:t>
            </a:r>
            <a:r>
              <a:rPr lang="pt-BR" b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controlar as características do ventilador.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pt-BR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Uma redução de apenas 20% reduz em 5 dB o ruído gerado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endParaRPr lang="pt-BR" sz="800" b="1" dirty="0" smtClean="0">
              <a:solidFill>
                <a:srgbClr val="44444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pt-BR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pt-BR" b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Revestimento acústico da carcaça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pt-BR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 revestimento acústico pode resultar em reduções de 8 a 12 dB.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endParaRPr lang="pt-BR" sz="800" b="1" dirty="0" smtClean="0">
              <a:solidFill>
                <a:srgbClr val="44444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pt-BR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pt-BR" b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Instalação de vedação na passagem do eixo pela carcaça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/>
            <a:r>
              <a:rPr lang="pt-BR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Uma simples vedação deste furo </a:t>
            </a: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pode </a:t>
            </a:r>
            <a:r>
              <a:rPr lang="pt-BR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alcançar reduções de até 10 dB.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endParaRPr lang="pt-BR" sz="800" b="1" dirty="0" smtClean="0">
              <a:solidFill>
                <a:srgbClr val="44444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pt-BR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</a:t>
            </a:r>
            <a:r>
              <a:rPr lang="pt-BR" b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Amortecedores de vibração e conexões flexíveis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49580"/>
            <a:r>
              <a:rPr lang="pt-BR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Amortecedores </a:t>
            </a: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</a:t>
            </a:r>
            <a:r>
              <a:rPr lang="pt-BR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conexões flexíveis </a:t>
            </a: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reduzem </a:t>
            </a:r>
            <a:r>
              <a:rPr lang="pt-BR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transmissão de </a:t>
            </a: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vibrações do </a:t>
            </a:r>
            <a:r>
              <a:rPr lang="pt-BR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ventilador para a estrutura.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endParaRPr lang="pt-BR" sz="800" b="1" dirty="0" smtClean="0">
              <a:solidFill>
                <a:srgbClr val="44444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pt-BR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 </a:t>
            </a:r>
            <a:r>
              <a:rPr lang="pt-BR" b="1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Revestimento do protetor de correias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/>
            <a:r>
              <a:rPr lang="pt-BR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 revestimento acústico do protetor de correias pode reduzir os níveis de ruído </a:t>
            </a: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 até </a:t>
            </a:r>
            <a:r>
              <a:rPr lang="pt-BR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 </a:t>
            </a: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dB</a:t>
            </a:r>
            <a:r>
              <a:rPr lang="pt-BR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9545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3CAF18-6748-7476-5C28-F5F48632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65395" y="5946792"/>
            <a:ext cx="2431232" cy="69713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0C6ED582-1444-7FA4-2510-81A4B5C0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43" y="6003351"/>
            <a:ext cx="9058275" cy="77152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918334AF-3F6A-F047-CDA5-9FD26DA0AD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4701" y="1238846"/>
            <a:ext cx="2582024" cy="3660180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4969382" y="2511316"/>
            <a:ext cx="53501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Projelmec Filial São Paulo</a:t>
            </a:r>
          </a:p>
          <a:p>
            <a:pPr>
              <a:spcAft>
                <a:spcPts val="0"/>
              </a:spcAft>
            </a:pPr>
            <a:r>
              <a:rPr lang="pt-B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Rua Lopes de Almeida 125 – CEP 04120-070</a:t>
            </a:r>
          </a:p>
          <a:p>
            <a:pPr>
              <a:spcAft>
                <a:spcPts val="0"/>
              </a:spcAft>
            </a:pPr>
            <a:r>
              <a:rPr lang="pt-B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(11) 5571 6329 – Simone</a:t>
            </a:r>
          </a:p>
          <a:p>
            <a:pPr>
              <a:spcAft>
                <a:spcPts val="0"/>
              </a:spcAft>
            </a:pPr>
            <a:r>
              <a:rPr lang="pt-B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Email: sp@projelmec.com.br</a:t>
            </a:r>
          </a:p>
        </p:txBody>
      </p:sp>
      <p:sp>
        <p:nvSpPr>
          <p:cNvPr id="7" name="Retângulo 6"/>
          <p:cNvSpPr/>
          <p:nvPr/>
        </p:nvSpPr>
        <p:spPr>
          <a:xfrm>
            <a:off x="5043559" y="4076014"/>
            <a:ext cx="53501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Claudio Schoeler</a:t>
            </a:r>
          </a:p>
          <a:p>
            <a:pPr>
              <a:spcAft>
                <a:spcPts val="0"/>
              </a:spcAft>
            </a:pPr>
            <a:r>
              <a:rPr lang="pt-B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(51) 99 969 6540</a:t>
            </a:r>
          </a:p>
          <a:p>
            <a:pPr>
              <a:spcAft>
                <a:spcPts val="0"/>
              </a:spcAft>
            </a:pPr>
            <a:r>
              <a:rPr lang="pt-B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Email: c.schoeler@terra.com.br</a:t>
            </a:r>
          </a:p>
        </p:txBody>
      </p:sp>
      <p:sp>
        <p:nvSpPr>
          <p:cNvPr id="8" name="Retângulo 7"/>
          <p:cNvSpPr/>
          <p:nvPr/>
        </p:nvSpPr>
        <p:spPr>
          <a:xfrm>
            <a:off x="4969382" y="1200265"/>
            <a:ext cx="53501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Projelmec </a:t>
            </a:r>
            <a:r>
              <a:rPr lang="pt-BR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Ventilação Industrial</a:t>
            </a:r>
            <a:endParaRPr lang="pt-BR" sz="1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RS 118 6665 </a:t>
            </a:r>
            <a:r>
              <a:rPr lang="pt-BR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pt-B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Sapucaia </a:t>
            </a:r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Sul/RS </a:t>
            </a:r>
            <a:r>
              <a:rPr lang="pt-B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CEP </a:t>
            </a:r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93230-390</a:t>
            </a:r>
            <a:r>
              <a:rPr lang="pt-B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pt-B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51) 3451 </a:t>
            </a:r>
            <a:r>
              <a:rPr lang="pt-B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5100</a:t>
            </a:r>
            <a:endParaRPr lang="pt-B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r>
              <a:rPr lang="pt-BR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orçamento@projelmec.com.br</a:t>
            </a:r>
            <a:endParaRPr lang="pt-BR" sz="1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6883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3269</TotalTime>
  <Words>1874</Words>
  <Application>Microsoft Office PowerPoint</Application>
  <PresentationFormat>Ecrã Panorâmico</PresentationFormat>
  <Paragraphs>311</Paragraphs>
  <Slides>27</Slides>
  <Notes>0</Notes>
  <HiddenSlides>0</HiddenSlides>
  <MMClips>1</MMClips>
  <ScaleCrop>false</ScaleCrop>
  <HeadingPairs>
    <vt:vector size="6" baseType="variant">
      <vt:variant>
        <vt:lpstr>Tipos de letra usados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27</vt:i4>
      </vt:variant>
    </vt:vector>
  </HeadingPairs>
  <TitlesOfParts>
    <vt:vector size="36" baseType="lpstr">
      <vt:lpstr>Arial</vt:lpstr>
      <vt:lpstr>Calibri</vt:lpstr>
      <vt:lpstr>Calibri Light</vt:lpstr>
      <vt:lpstr>Cambria Math</vt:lpstr>
      <vt:lpstr>Montserrat</vt:lpstr>
      <vt:lpstr>Montserrat Medium</vt:lpstr>
      <vt:lpstr>Times New Roman</vt:lpstr>
      <vt:lpstr>Wingdings</vt:lpstr>
      <vt:lpstr>Tema do Office</vt:lpstr>
      <vt:lpstr>A INFLUÊNCIA  DO RUÍDO DO VENTILADOR NA ACÚSTICA DO AMBIENTE</vt:lpstr>
      <vt:lpstr>Apresentação do PowerPoint</vt:lpstr>
      <vt:lpstr>AUDIBILIDADE </vt:lpstr>
      <vt:lpstr>O DECIBEL (dB)</vt:lpstr>
      <vt:lpstr>OPERAÇÕES COM DECIBELS </vt:lpstr>
      <vt:lpstr>Apresentação do PowerPoint</vt:lpstr>
      <vt:lpstr>PROPAGAÇÃO SONORA</vt:lpstr>
      <vt:lpstr>CURVAS ESPECÍFICAS DE VENTILADORES</vt:lpstr>
      <vt:lpstr>NÍVEIS DE RUÍDO DE VENTILADORES</vt:lpstr>
      <vt:lpstr>NORMAS PARA LIMITES SONOROS</vt:lpstr>
      <vt:lpstr>NORMAS PARA LIMITES SONOROS</vt:lpstr>
      <vt:lpstr>ESTIMATIVA DA PRESSÃO SONORA DE VENTILADORES</vt:lpstr>
      <vt:lpstr>ESTIMATIVA DA PRESSÃO SONORA EM CAMPO LIVRE</vt:lpstr>
      <vt:lpstr>ESTIMATIVA DA PRESSÃO SONORA EM CAMPO LIVRE</vt:lpstr>
      <vt:lpstr>ESTIMATIVA DA PRESSÃO SONORA EM CAMPO LIVRE</vt:lpstr>
      <vt:lpstr>ESTIMATIVA DA PRESSÃO SONORA EM AMBIENTE FECHADO</vt:lpstr>
      <vt:lpstr>ESTIMATIVA DA PRESSÃO SONORA EM AMBIENTE FECHADO</vt:lpstr>
      <vt:lpstr>ESTIMATIVA DA PRESSÃO SONORA EM AMBIENTE FECHADO</vt:lpstr>
      <vt:lpstr>ESTIMATIVA DA PRESSÃO SONORA EM AMBIENTE FECHADO</vt:lpstr>
      <vt:lpstr>ESTIMATIVA DA PRESSÃO SONORA EM AMBIENTE FECHADO</vt:lpstr>
      <vt:lpstr>ESTIMATIVA DA PRESSÃO SONORA EM AMBIENTE FECHADO</vt:lpstr>
      <vt:lpstr>ESTIMATIVA DA PRESSÃO SONORA EM AMBIENTE FECHADO</vt:lpstr>
      <vt:lpstr>DIRETIVIDADE</vt:lpstr>
      <vt:lpstr>Apresentação do PowerPoint</vt:lpstr>
      <vt:lpstr>CONTROLE DE RUÍDO - VEDAÇÃO</vt:lpstr>
      <vt:lpstr>CONTROLE DE RUÍDO – REGRAS E ALTERNATIVAS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Dell</dc:creator>
  <cp:lastModifiedBy>Claudio</cp:lastModifiedBy>
  <cp:revision>65</cp:revision>
  <dcterms:created xsi:type="dcterms:W3CDTF">2023-04-18T15:13:43Z</dcterms:created>
  <dcterms:modified xsi:type="dcterms:W3CDTF">2025-08-07T19:43:38Z</dcterms:modified>
</cp:coreProperties>
</file>