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R/zTl4BmsE6dkkM9Zp08wSEap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294" y="0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106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8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0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1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2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4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5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6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28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8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9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0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1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spcFirstLastPara="1" wrap="square" lIns="95450" tIns="47725" rIns="95450" bIns="47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übersch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it Über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er Titel u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755576" y="1340768"/>
            <a:ext cx="7702624" cy="48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br>
              <a:rPr lang="pt-BR" sz="4000"/>
            </a:br>
            <a:endParaRPr sz="4700"/>
          </a:p>
        </p:txBody>
      </p:sp>
      <p:sp>
        <p:nvSpPr>
          <p:cNvPr id="89" name="Google Shape;89;p1"/>
          <p:cNvSpPr/>
          <p:nvPr/>
        </p:nvSpPr>
        <p:spPr>
          <a:xfrm>
            <a:off x="-180528" y="5229200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3995936" y="793469"/>
            <a:ext cx="4491190" cy="532369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 descr="Uma imagem contendo no interior, edifício, cozinha, geladeira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l="31323" t="5090" r="31610" b="9377"/>
          <a:stretch/>
        </p:blipFill>
        <p:spPr>
          <a:xfrm>
            <a:off x="467543" y="793469"/>
            <a:ext cx="3456385" cy="532369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4155466" y="2436930"/>
            <a:ext cx="416095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243167"/>
                </a:solidFill>
                <a:latin typeface="Aharoni"/>
                <a:ea typeface="Aharoni"/>
                <a:cs typeface="Aharoni"/>
                <a:sym typeface="Aharoni"/>
              </a:rPr>
              <a:t>Vantagens na Aplicação de Unidades de Tratamento de Ar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4133417" y="3277162"/>
            <a:ext cx="9181528" cy="479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3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Benefícios da Implementação de UTAs para Ambientes Controlados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>
          <a:blip r:embed="rId4"/>
          <a:srcRect/>
          <a:stretch/>
        </p:blipFill>
        <p:spPr>
          <a:xfrm>
            <a:off x="5161719" y="4869160"/>
            <a:ext cx="2191591" cy="104648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/>
          <p:nvPr/>
        </p:nvSpPr>
        <p:spPr>
          <a:xfrm>
            <a:off x="4155469" y="4067279"/>
            <a:ext cx="2720787" cy="34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Renan Sant’Ana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4155469" y="4345840"/>
            <a:ext cx="4160947" cy="3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ENTRAC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/>
          <p:nvPr/>
        </p:nvSpPr>
        <p:spPr>
          <a:xfrm>
            <a:off x="-252536" y="-121118"/>
            <a:ext cx="4526850" cy="727280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l="16748" t="19252" r="35772" b="14146"/>
          <a:stretch/>
        </p:blipFill>
        <p:spPr>
          <a:xfrm>
            <a:off x="4105651" y="1395154"/>
            <a:ext cx="2376264" cy="203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484" y="1375495"/>
            <a:ext cx="3478456" cy="203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6228184" y="1610692"/>
            <a:ext cx="252028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0" i="0" u="none" strike="noStrike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Quem é grupo Weger?</a:t>
            </a: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454484" y="4000701"/>
            <a:ext cx="8235032" cy="21804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598500" y="4370145"/>
            <a:ext cx="80910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 com sede em Chienes/Kiens - Itália, três pátios fabris na Alemanha, Hungria e Itália além de diversos escritórios comerciais em todo o mundo.</a:t>
            </a:r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598500" y="5385492"/>
            <a:ext cx="99371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grupo tem faturamento anual de 400 milhões de reais e 600 colaboradores</a:t>
            </a:r>
            <a:endParaRPr/>
          </a:p>
        </p:txBody>
      </p:sp>
      <p:pic>
        <p:nvPicPr>
          <p:cNvPr id="108" name="Google Shape;108;p2"/>
          <p:cNvPicPr preferRelativeResize="0"/>
          <p:nvPr/>
        </p:nvPicPr>
        <p:blipFill>
          <a:blip r:embed="rId5"/>
          <a:srcRect/>
          <a:stretch/>
        </p:blipFill>
        <p:spPr>
          <a:xfrm>
            <a:off x="7308301" y="84044"/>
            <a:ext cx="14162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>
            <a:off x="-108520" y="-99392"/>
            <a:ext cx="4382834" cy="727280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2699792" y="1034734"/>
            <a:ext cx="6048672" cy="478853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9475" y="1613222"/>
            <a:ext cx="5544616" cy="380412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/>
          <p:nvPr/>
        </p:nvSpPr>
        <p:spPr>
          <a:xfrm>
            <a:off x="121857" y="2438068"/>
            <a:ext cx="231659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Certificações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WEGER</a:t>
            </a:r>
            <a:endParaRPr sz="2800" b="0" cap="none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17" name="Google Shape;117;p3"/>
          <p:cNvPicPr preferRelativeResize="0"/>
          <p:nvPr/>
        </p:nvPicPr>
        <p:blipFill>
          <a:blip r:embed="rId4"/>
          <a:srcRect/>
          <a:stretch/>
        </p:blipFill>
        <p:spPr>
          <a:xfrm>
            <a:off x="7308301" y="84044"/>
            <a:ext cx="1416282" cy="676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3"/>
          <p:cNvCxnSpPr/>
          <p:nvPr/>
        </p:nvCxnSpPr>
        <p:spPr>
          <a:xfrm>
            <a:off x="251520" y="2420888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179512" y="260648"/>
            <a:ext cx="8784976" cy="633670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4" descr="Casa de esquina&#10;&#10;Descrição gerada automaticamente com confiança média"/>
          <p:cNvPicPr preferRelativeResize="0"/>
          <p:nvPr/>
        </p:nvPicPr>
        <p:blipFill rotWithShape="1">
          <a:blip r:embed="rId3">
            <a:alphaModFix/>
          </a:blip>
          <a:srcRect l="18958" t="14990" r="6434" b="22327"/>
          <a:stretch/>
        </p:blipFill>
        <p:spPr>
          <a:xfrm>
            <a:off x="179512" y="260648"/>
            <a:ext cx="8784976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/>
          <p:nvPr/>
        </p:nvSpPr>
        <p:spPr>
          <a:xfrm>
            <a:off x="7812360" y="6381328"/>
            <a:ext cx="792088" cy="21602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5317228" y="4295645"/>
            <a:ext cx="107468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Desde 2012 no mercado brasileiro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324878" y="4298360"/>
            <a:ext cx="48245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Atendemos projetistas, instaladores e clientes finais em todo território nacional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324878" y="5169006"/>
            <a:ext cx="46146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Soluções nos mais diversos segmentos de aplicações</a:t>
            </a:r>
            <a:endParaRPr/>
          </a:p>
        </p:txBody>
      </p:sp>
      <p:sp>
        <p:nvSpPr>
          <p:cNvPr id="129" name="Google Shape;129;p4"/>
          <p:cNvSpPr/>
          <p:nvPr/>
        </p:nvSpPr>
        <p:spPr>
          <a:xfrm>
            <a:off x="257252" y="3710870"/>
            <a:ext cx="426751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WEGER </a:t>
            </a:r>
            <a:r>
              <a:rPr lang="pt-BR" sz="3200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NOVATHERM</a:t>
            </a:r>
            <a:endParaRPr sz="3200" b="0" cap="none">
              <a:solidFill>
                <a:srgbClr val="00206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5305644" y="5064440"/>
            <a:ext cx="34771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Estamos localizados em Mogi das Cruzes – São Paulo</a:t>
            </a:r>
            <a:endParaRPr sz="1800" b="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7853980" y="5584385"/>
            <a:ext cx="70884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/>
          </a:p>
        </p:txBody>
      </p:sp>
      <p:pic>
        <p:nvPicPr>
          <p:cNvPr id="132" name="Google Shape;132;p4"/>
          <p:cNvPicPr preferRelativeResize="0"/>
          <p:nvPr/>
        </p:nvPicPr>
        <p:blipFill>
          <a:blip r:embed="rId4"/>
          <a:srcRect/>
          <a:stretch/>
        </p:blipFill>
        <p:spPr>
          <a:xfrm>
            <a:off x="542139" y="260648"/>
            <a:ext cx="14162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4715584" y="-301724"/>
            <a:ext cx="4437230" cy="746144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395536" y="1196752"/>
            <a:ext cx="8424936" cy="3052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5" descr="Carrinho de mercado&#10;&#10;Descrição gerada automaticamente com confiança mé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640" y="908720"/>
            <a:ext cx="8481271" cy="566124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/>
          <p:nvPr/>
        </p:nvSpPr>
        <p:spPr>
          <a:xfrm>
            <a:off x="683568" y="188640"/>
            <a:ext cx="3169202" cy="144016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647982" y="370111"/>
            <a:ext cx="320478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Fabrica </a:t>
            </a:r>
            <a:r>
              <a:rPr lang="pt-BR" sz="3200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em </a:t>
            </a:r>
            <a:r>
              <a:rPr lang="pt-BR" sz="32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Mogi</a:t>
            </a:r>
            <a:endParaRPr/>
          </a:p>
        </p:txBody>
      </p:sp>
      <p:pic>
        <p:nvPicPr>
          <p:cNvPr id="142" name="Google Shape;142;p5"/>
          <p:cNvPicPr preferRelativeResize="0"/>
          <p:nvPr/>
        </p:nvPicPr>
        <p:blipFill>
          <a:blip r:embed="rId4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5"/>
          <p:cNvCxnSpPr/>
          <p:nvPr/>
        </p:nvCxnSpPr>
        <p:spPr>
          <a:xfrm>
            <a:off x="2051720" y="1447329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/>
          <p:nvPr/>
        </p:nvSpPr>
        <p:spPr>
          <a:xfrm>
            <a:off x="467544" y="764704"/>
            <a:ext cx="4724078" cy="647700"/>
          </a:xfrm>
          <a:prstGeom prst="roundRect">
            <a:avLst>
              <a:gd name="adj" fmla="val 21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433862"/>
            <a:ext cx="3893600" cy="24550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1" name="Google Shape;151;p6" descr="Imagem em preto e branco&#10;&#10;Descrição gerada automaticamente com confiança baix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3027028"/>
            <a:ext cx="1872208" cy="28074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52" name="Google Shape;152;p6"/>
          <p:cNvSpPr txBox="1"/>
          <p:nvPr/>
        </p:nvSpPr>
        <p:spPr>
          <a:xfrm>
            <a:off x="1563434" y="1088554"/>
            <a:ext cx="8388932" cy="2548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6" descr="Texto&#10;&#10;Descrição gerada automaticamente"/>
          <p:cNvPicPr preferRelativeResize="0"/>
          <p:nvPr/>
        </p:nvPicPr>
        <p:blipFill rotWithShape="1">
          <a:blip r:embed="rId5">
            <a:alphaModFix/>
          </a:blip>
          <a:srcRect l="21152" r="30708" b="3752"/>
          <a:stretch/>
        </p:blipFill>
        <p:spPr>
          <a:xfrm>
            <a:off x="6593392" y="3027028"/>
            <a:ext cx="1872208" cy="28074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54" name="Google Shape;154;p6"/>
          <p:cNvSpPr/>
          <p:nvPr/>
        </p:nvSpPr>
        <p:spPr>
          <a:xfrm>
            <a:off x="-159786" y="-209465"/>
            <a:ext cx="3364142" cy="71226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0" y="-209464"/>
            <a:ext cx="3626422" cy="384689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86154" y="320977"/>
            <a:ext cx="213391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Linha Amasu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Conforto</a:t>
            </a:r>
            <a:endParaRPr/>
          </a:p>
        </p:txBody>
      </p:sp>
      <p:sp>
        <p:nvSpPr>
          <p:cNvPr id="157" name="Google Shape;157;p6"/>
          <p:cNvSpPr/>
          <p:nvPr/>
        </p:nvSpPr>
        <p:spPr>
          <a:xfrm>
            <a:off x="103788" y="1189933"/>
            <a:ext cx="338809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Ideal para projetos com foco em climatização de conforto, com conceito modular, que possibilita praticidade de instalação, operação e manutenção, em diversos campos de aplicação.</a:t>
            </a:r>
            <a:endParaRPr sz="1800" b="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6"/>
          <p:cNvPicPr preferRelativeResize="0"/>
          <p:nvPr/>
        </p:nvPicPr>
        <p:blipFill>
          <a:blip r:embed="rId6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467544" y="764704"/>
            <a:ext cx="4724078" cy="647700"/>
          </a:xfrm>
          <a:prstGeom prst="roundRect">
            <a:avLst>
              <a:gd name="adj" fmla="val 21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4472" y="1607016"/>
            <a:ext cx="3837968" cy="363410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66" name="Google Shape;166;p7"/>
          <p:cNvSpPr txBox="1"/>
          <p:nvPr/>
        </p:nvSpPr>
        <p:spPr>
          <a:xfrm>
            <a:off x="359532" y="1168151"/>
            <a:ext cx="8388932" cy="2548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611560" y="3179815"/>
            <a:ext cx="8388932" cy="2548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-159786" y="-209465"/>
            <a:ext cx="3364142" cy="71226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0" y="-209464"/>
            <a:ext cx="3626422" cy="384689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157027" y="1324588"/>
            <a:ext cx="331236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Ideal para projetos clínicos e hospitalares, com conceito modular e atendendo os requisitos da NBR 7256:2021.</a:t>
            </a:r>
            <a:endParaRPr/>
          </a:p>
        </p:txBody>
      </p:sp>
      <p:sp>
        <p:nvSpPr>
          <p:cNvPr id="171" name="Google Shape;171;p7"/>
          <p:cNvSpPr/>
          <p:nvPr/>
        </p:nvSpPr>
        <p:spPr>
          <a:xfrm>
            <a:off x="139393" y="415372"/>
            <a:ext cx="213391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Linha Amasu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Hospitalar</a:t>
            </a:r>
            <a:endParaRPr/>
          </a:p>
        </p:txBody>
      </p: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1B782133-0D92-8EE6-884C-5F3DC15C67AB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/>
          <p:nvPr/>
        </p:nvSpPr>
        <p:spPr>
          <a:xfrm>
            <a:off x="467544" y="764704"/>
            <a:ext cx="4724078" cy="647700"/>
          </a:xfrm>
          <a:prstGeom prst="roundRect">
            <a:avLst>
              <a:gd name="adj" fmla="val 21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3626422" y="1168151"/>
            <a:ext cx="8388932" cy="2548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8"/>
          <p:cNvPicPr preferRelativeResize="0"/>
          <p:nvPr/>
        </p:nvPicPr>
        <p:blipFill rotWithShape="1">
          <a:blip r:embed="rId3">
            <a:alphaModFix/>
          </a:blip>
          <a:srcRect l="8788" t="11884" r="5005" b="11526"/>
          <a:stretch/>
        </p:blipFill>
        <p:spPr>
          <a:xfrm>
            <a:off x="4947513" y="838588"/>
            <a:ext cx="3600401" cy="18002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1" name="Google Shape;181;p8"/>
          <p:cNvSpPr/>
          <p:nvPr/>
        </p:nvSpPr>
        <p:spPr>
          <a:xfrm>
            <a:off x="-159786" y="-209465"/>
            <a:ext cx="3364142" cy="71226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0" y="-209464"/>
            <a:ext cx="3626422" cy="384689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157027" y="1330841"/>
            <a:ext cx="331236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Ideal para projetos clínicos e hospitalares para áreas com baixa altura, atendendo os requisitos da NBR 7256:2021.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146783" y="499844"/>
            <a:ext cx="315321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Linha Amasu Fancolete Hospitalar</a:t>
            </a:r>
            <a:endParaRPr/>
          </a:p>
        </p:txBody>
      </p:sp>
      <p:pic>
        <p:nvPicPr>
          <p:cNvPr id="185" name="Google Shape;185;p8" descr="Uma imagem contendo ao ar livre, carro, estacionamento, calçada&#10;&#10;O conteúdo gerado por IA pode estar incorre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47513" y="2989548"/>
            <a:ext cx="3600400" cy="2700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E6FE1F48-CB54-C56A-BB3A-062ED7C6DB19}"/>
              </a:ext>
            </a:extLst>
          </p:cNvPr>
          <p:cNvPicPr preferRelativeResize="0"/>
          <p:nvPr/>
        </p:nvPicPr>
        <p:blipFill>
          <a:blip r:embed="rId5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/>
          <p:nvPr/>
        </p:nvSpPr>
        <p:spPr>
          <a:xfrm>
            <a:off x="467544" y="764704"/>
            <a:ext cx="4724078" cy="647700"/>
          </a:xfrm>
          <a:prstGeom prst="roundRect">
            <a:avLst>
              <a:gd name="adj" fmla="val 21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3966" y="3832448"/>
            <a:ext cx="4457019" cy="201659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000000">
                <a:alpha val="64705"/>
              </a:srgbClr>
            </a:outerShdw>
          </a:effectLst>
        </p:spPr>
      </p:pic>
      <p:sp>
        <p:nvSpPr>
          <p:cNvPr id="194" name="Google Shape;194;p9"/>
          <p:cNvSpPr txBox="1"/>
          <p:nvPr/>
        </p:nvSpPr>
        <p:spPr>
          <a:xfrm>
            <a:off x="4093966" y="1168152"/>
            <a:ext cx="4798514" cy="226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-159786" y="-209465"/>
            <a:ext cx="3364142" cy="71226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0" y="-209464"/>
            <a:ext cx="3626422" cy="384689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157027" y="1118121"/>
            <a:ext cx="331236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Ideal para projetos de climatização e ventilação de conforto (com baixo custo) com características pré - determinadas e pronta entrega.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86771" y="515776"/>
            <a:ext cx="27126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Linha Novatherm</a:t>
            </a:r>
            <a:endParaRPr sz="2400" b="0" cap="none">
              <a:solidFill>
                <a:srgbClr val="00206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577B5820-5962-D042-D480-F712A845A3DB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1960" y="469218"/>
            <a:ext cx="4447531" cy="24212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05" name="Google Shape;205;p10"/>
          <p:cNvSpPr txBox="1"/>
          <p:nvPr/>
        </p:nvSpPr>
        <p:spPr>
          <a:xfrm>
            <a:off x="3911674" y="1168152"/>
            <a:ext cx="8388932" cy="226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6" name="Google Shape;206;p10"/>
          <p:cNvSpPr/>
          <p:nvPr/>
        </p:nvSpPr>
        <p:spPr>
          <a:xfrm>
            <a:off x="-159786" y="-209465"/>
            <a:ext cx="3364142" cy="71226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0" y="-209464"/>
            <a:ext cx="3626422" cy="384689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157027" y="1118121"/>
            <a:ext cx="331236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UTA’s personalizadas para soluções específicas, atendendo as exigências e necessidades do cliente ou projeto para os mais variados segmentos.</a:t>
            </a:r>
            <a:endParaRPr/>
          </a:p>
        </p:txBody>
      </p:sp>
      <p:sp>
        <p:nvSpPr>
          <p:cNvPr id="209" name="Google Shape;209;p10"/>
          <p:cNvSpPr/>
          <p:nvPr/>
        </p:nvSpPr>
        <p:spPr>
          <a:xfrm>
            <a:off x="129326" y="469218"/>
            <a:ext cx="19287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Linha Diwer</a:t>
            </a:r>
            <a:endParaRPr sz="2400">
              <a:solidFill>
                <a:srgbClr val="00206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210" name="Google Shape;210;p10" descr="Uma imagem contendo no interior, edifício, cozinha, geladeira&#10;&#10;Descrição gerada automaticamente"/>
          <p:cNvPicPr preferRelativeResize="0"/>
          <p:nvPr/>
        </p:nvPicPr>
        <p:blipFill rotWithShape="1">
          <a:blip r:embed="rId4">
            <a:alphaModFix/>
          </a:blip>
          <a:srcRect l="32011" t="7394" r="32275" b="10022"/>
          <a:stretch/>
        </p:blipFill>
        <p:spPr>
          <a:xfrm>
            <a:off x="4211960" y="2989499"/>
            <a:ext cx="1959375" cy="302433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1" name="Google Shape;211;p10" descr="Escavadeira em cima de guindaste&#10;&#10;Descrição gerada automaticamente com confiança média"/>
          <p:cNvPicPr preferRelativeResize="0"/>
          <p:nvPr/>
        </p:nvPicPr>
        <p:blipFill rotWithShape="1">
          <a:blip r:embed="rId5">
            <a:alphaModFix/>
          </a:blip>
          <a:srcRect l="47978" t="41997" r="8087" b="11730"/>
          <a:stretch/>
        </p:blipFill>
        <p:spPr>
          <a:xfrm>
            <a:off x="6553074" y="2989499"/>
            <a:ext cx="2160984" cy="302433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FBA2259E-6B70-D710-2B18-17BD8FE89CFD}"/>
              </a:ext>
            </a:extLst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5584866" y="6045702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/>
          <p:nvPr/>
        </p:nvSpPr>
        <p:spPr>
          <a:xfrm>
            <a:off x="-29269" y="-171400"/>
            <a:ext cx="3819255" cy="82089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2195735" y="620688"/>
            <a:ext cx="6552728" cy="525658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2843809" y="2996952"/>
            <a:ext cx="4824535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Importante para manter sempre puro o interior dos ambientes, o que garante a segurança dos ocupantes do local ou produtos de um determinado processo.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UTAs fazem parte do sistema de AVAC (Aquecimento, Ventilação e Ar Condicionado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2843809" y="1226369"/>
            <a:ext cx="482453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Unidades de Tratamento de Ar, também conhecidas como UTA, são equipamentos de grande capacidades com o objetivo principal de coletar o ar externo, e fazer a troca com o ar interno, promovendo a renovação constante.</a:t>
            </a:r>
            <a:endParaRPr/>
          </a:p>
        </p:txBody>
      </p:sp>
      <p:sp>
        <p:nvSpPr>
          <p:cNvPr id="221" name="Google Shape;221;p11"/>
          <p:cNvSpPr/>
          <p:nvPr/>
        </p:nvSpPr>
        <p:spPr>
          <a:xfrm>
            <a:off x="88430" y="2420888"/>
            <a:ext cx="202491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O que são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UTA’s?</a:t>
            </a:r>
            <a:endParaRPr/>
          </a:p>
        </p:txBody>
      </p:sp>
      <p:cxnSp>
        <p:nvCxnSpPr>
          <p:cNvPr id="223" name="Google Shape;223;p11"/>
          <p:cNvCxnSpPr/>
          <p:nvPr/>
        </p:nvCxnSpPr>
        <p:spPr>
          <a:xfrm>
            <a:off x="251520" y="2420888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FDAD33A4-1DE6-02A9-FE6F-4CD0796E39CA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"/>
          <p:cNvSpPr/>
          <p:nvPr/>
        </p:nvSpPr>
        <p:spPr>
          <a:xfrm>
            <a:off x="-252536" y="0"/>
            <a:ext cx="3819255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2195735" y="620688"/>
            <a:ext cx="6552728" cy="525658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2843808" y="1917078"/>
            <a:ext cx="4824535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UTAs atuam, geralmente, promovendo um controle especial dos parâmetros de temperatura, umidade e controle de substâncias contaminantes.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 hospitais, por exemplo, exercem um papel fundamental, pois trata-se de um ambiente que o ar precisa ser renovado constantemente para evitar a contaminação de pacientes e profissionais.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indústria alimentícia, para garantir a fabricação de um determinado produto.</a:t>
            </a:r>
            <a:endParaRPr/>
          </a:p>
        </p:txBody>
      </p:sp>
      <p:sp>
        <p:nvSpPr>
          <p:cNvPr id="231" name="Google Shape;231;p12"/>
          <p:cNvSpPr/>
          <p:nvPr/>
        </p:nvSpPr>
        <p:spPr>
          <a:xfrm>
            <a:off x="2843808" y="904319"/>
            <a:ext cx="48245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Podem atender aos mais diversos segmentos, como hospitais, aeroportos, shoppings, setores industriais, entre outros. </a:t>
            </a:r>
            <a:endParaRPr/>
          </a:p>
        </p:txBody>
      </p:sp>
      <p:sp>
        <p:nvSpPr>
          <p:cNvPr id="232" name="Google Shape;232;p12"/>
          <p:cNvSpPr/>
          <p:nvPr/>
        </p:nvSpPr>
        <p:spPr>
          <a:xfrm>
            <a:off x="0" y="2420888"/>
            <a:ext cx="212942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O que fazem as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UTA’s?</a:t>
            </a:r>
            <a:endParaRPr/>
          </a:p>
        </p:txBody>
      </p:sp>
      <p:cxnSp>
        <p:nvCxnSpPr>
          <p:cNvPr id="234" name="Google Shape;234;p12"/>
          <p:cNvCxnSpPr/>
          <p:nvPr/>
        </p:nvCxnSpPr>
        <p:spPr>
          <a:xfrm>
            <a:off x="107504" y="2420888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4B95EB7D-7A93-B7AF-B098-E5B0F91E1776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/>
          <p:cNvSpPr/>
          <p:nvPr/>
        </p:nvSpPr>
        <p:spPr>
          <a:xfrm>
            <a:off x="-108520" y="0"/>
            <a:ext cx="367523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2195735" y="620688"/>
            <a:ext cx="6552728" cy="525658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2748265" y="940656"/>
            <a:ext cx="4896544" cy="418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Ventilador: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utilizado para movimentar o ar;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Elementos de filtragem de ar: 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essenciais para que o ar esteja sempre limpo;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Atenuadores de ruídos: 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permitem que a UTA vibre sem que produza ruídos e tremores;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Umidificador: 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realiza a manutenção da umidade do ar recomendada;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Módulos de mistura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 realizam a mistura do ar novo com o ar recirculado. Equilibram a temperatura dos dois, deixando-os nos parâmetros mais adequados.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Módulo/Gaveta de aquecimento: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responsável por elevar a temperatura do ar quando necessário, garantindo conforto térmico e condições adequadas para processos específicos.</a:t>
            </a:r>
            <a:endParaRPr/>
          </a:p>
        </p:txBody>
      </p:sp>
      <p:sp>
        <p:nvSpPr>
          <p:cNvPr id="242" name="Google Shape;242;p13"/>
          <p:cNvSpPr/>
          <p:nvPr/>
        </p:nvSpPr>
        <p:spPr>
          <a:xfrm>
            <a:off x="71500" y="2348880"/>
            <a:ext cx="244827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Componentes básicos de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UTA’s?</a:t>
            </a:r>
            <a:endParaRPr/>
          </a:p>
        </p:txBody>
      </p:sp>
      <p:cxnSp>
        <p:nvCxnSpPr>
          <p:cNvPr id="244" name="Google Shape;244;p13"/>
          <p:cNvCxnSpPr/>
          <p:nvPr/>
        </p:nvCxnSpPr>
        <p:spPr>
          <a:xfrm>
            <a:off x="251520" y="2348880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3A0DFDAD-DC2B-9190-F607-AEA0FD383C66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/>
          <p:nvPr/>
        </p:nvSpPr>
        <p:spPr>
          <a:xfrm>
            <a:off x="-108520" y="0"/>
            <a:ext cx="367523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2195735" y="620688"/>
            <a:ext cx="6552728" cy="525658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2843808" y="1628800"/>
            <a:ext cx="7200800" cy="280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Conceito modular;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Flexibilidade (futuras instalações);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Diversas possibilidades de arranjos;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Projetos dedicados;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Dimensões personalizadas.</a:t>
            </a:r>
            <a:endParaRPr sz="2400" b="0" i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/>
          <p:nvPr/>
        </p:nvSpPr>
        <p:spPr>
          <a:xfrm>
            <a:off x="35496" y="2708920"/>
            <a:ext cx="244827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Vantagens da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UTA?</a:t>
            </a:r>
            <a:endParaRPr/>
          </a:p>
        </p:txBody>
      </p:sp>
      <p:cxnSp>
        <p:nvCxnSpPr>
          <p:cNvPr id="254" name="Google Shape;254;p14"/>
          <p:cNvCxnSpPr/>
          <p:nvPr/>
        </p:nvCxnSpPr>
        <p:spPr>
          <a:xfrm>
            <a:off x="251520" y="2636912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7B3F31F1-4DE3-EE3F-C901-CABBE3AE25A1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"/>
          <p:cNvSpPr/>
          <p:nvPr/>
        </p:nvSpPr>
        <p:spPr>
          <a:xfrm>
            <a:off x="-108520" y="-171400"/>
            <a:ext cx="3675239" cy="72008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2195735" y="620688"/>
            <a:ext cx="6552728" cy="525658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2843808" y="1628800"/>
            <a:ext cx="5616624" cy="280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Equipamentos Compactos;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Facilidade no Transporte, Içamento e Instalação;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Facilidade na Manutenção e/ou Substituição de Componentes na obra;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Alta Qualidade = Durabilidade</a:t>
            </a:r>
            <a:endParaRPr/>
          </a:p>
        </p:txBody>
      </p:sp>
      <p:sp>
        <p:nvSpPr>
          <p:cNvPr id="262" name="Google Shape;262;p15"/>
          <p:cNvSpPr/>
          <p:nvPr/>
        </p:nvSpPr>
        <p:spPr>
          <a:xfrm>
            <a:off x="71500" y="2708920"/>
            <a:ext cx="244827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Economia na Operação</a:t>
            </a:r>
            <a:endParaRPr/>
          </a:p>
        </p:txBody>
      </p:sp>
      <p:cxnSp>
        <p:nvCxnSpPr>
          <p:cNvPr id="264" name="Google Shape;264;p15"/>
          <p:cNvCxnSpPr/>
          <p:nvPr/>
        </p:nvCxnSpPr>
        <p:spPr>
          <a:xfrm>
            <a:off x="251520" y="2708920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D219CCFC-047C-E8BD-0275-157B53FCFAD5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"/>
          <p:cNvSpPr/>
          <p:nvPr/>
        </p:nvSpPr>
        <p:spPr>
          <a:xfrm>
            <a:off x="-108520" y="-171400"/>
            <a:ext cx="3675239" cy="82089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2195735" y="620688"/>
            <a:ext cx="6552728" cy="525658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2557191" y="1274105"/>
            <a:ext cx="5975249" cy="4196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Perfis: Alumínio Anodizado - 65mm - Perfil Standard ou com Thermal Break (importado)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Cantos: Alumínio Fundido ou PVC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Painéis: “Sanduíche“ com ou sem pintura - 40 mm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Diversas opções de construção de painéis (chapa galvanizada, alumínio, inox AISI 304; AISI 316)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Montagem:	sem parafusos, sistema de fixação de aperto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Isolamento:	Lã de Rocha / Poliuretano Expandido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Gabinete Certificado pelo TÜV Alemão</a:t>
            </a:r>
            <a:endParaRPr/>
          </a:p>
        </p:txBody>
      </p:sp>
      <p:sp>
        <p:nvSpPr>
          <p:cNvPr id="272" name="Google Shape;272;p16"/>
          <p:cNvSpPr/>
          <p:nvPr/>
        </p:nvSpPr>
        <p:spPr>
          <a:xfrm>
            <a:off x="71500" y="2895037"/>
            <a:ext cx="244827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Características </a:t>
            </a:r>
            <a:br>
              <a:rPr lang="pt-BR" sz="20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</a:br>
            <a:r>
              <a:rPr lang="pt-BR" sz="2000" cap="non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Linha Diwer</a:t>
            </a:r>
            <a:endParaRPr sz="2000" cap="none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cxnSp>
        <p:nvCxnSpPr>
          <p:cNvPr id="274" name="Google Shape;274;p16"/>
          <p:cNvCxnSpPr/>
          <p:nvPr/>
        </p:nvCxnSpPr>
        <p:spPr>
          <a:xfrm>
            <a:off x="251520" y="2852936"/>
            <a:ext cx="36004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158;p6">
            <a:extLst>
              <a:ext uri="{FF2B5EF4-FFF2-40B4-BE49-F238E27FC236}">
                <a16:creationId xmlns:a16="http://schemas.microsoft.com/office/drawing/2014/main" id="{2DD25537-2DB6-71C8-B99F-8A532731DD60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584866" y="5972550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"/>
          <p:cNvSpPr/>
          <p:nvPr/>
        </p:nvSpPr>
        <p:spPr>
          <a:xfrm>
            <a:off x="-180529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7"/>
          <p:cNvSpPr txBox="1">
            <a:spLocks noGrp="1"/>
          </p:cNvSpPr>
          <p:nvPr>
            <p:ph type="title"/>
          </p:nvPr>
        </p:nvSpPr>
        <p:spPr>
          <a:xfrm>
            <a:off x="457200" y="637127"/>
            <a:ext cx="8229600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haroni"/>
              <a:buNone/>
            </a:pPr>
            <a:r>
              <a:rPr lang="pt-BR" sz="36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Modularidade</a:t>
            </a:r>
            <a:endParaRPr/>
          </a:p>
        </p:txBody>
      </p:sp>
      <p:sp>
        <p:nvSpPr>
          <p:cNvPr id="281" name="Google Shape;281;p17"/>
          <p:cNvSpPr txBox="1"/>
          <p:nvPr/>
        </p:nvSpPr>
        <p:spPr>
          <a:xfrm>
            <a:off x="457200" y="1340768"/>
            <a:ext cx="8363272" cy="496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"/>
              <a:buFont typeface="Arial"/>
              <a:buNone/>
            </a:pP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783728"/>
            <a:ext cx="3907532" cy="15952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3" name="Google Shape;28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9184" y="1783728"/>
            <a:ext cx="3907533" cy="16210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4" name="Google Shape;28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4066946"/>
            <a:ext cx="3907532" cy="165068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5" name="Google Shape;28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09864" y="4066946"/>
            <a:ext cx="3907532" cy="164355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86" name="Google Shape;286;p17"/>
          <p:cNvPicPr preferRelativeResize="0"/>
          <p:nvPr/>
        </p:nvPicPr>
        <p:blipFill>
          <a:blip r:embed="rId7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15" y="1556792"/>
            <a:ext cx="7217969" cy="49975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92" name="Google Shape;292;p18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8"/>
          <p:cNvSpPr txBox="1"/>
          <p:nvPr/>
        </p:nvSpPr>
        <p:spPr>
          <a:xfrm>
            <a:off x="457200" y="637127"/>
            <a:ext cx="8229600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haroni"/>
              <a:buNone/>
            </a:pPr>
            <a:r>
              <a:rPr lang="pt-BR" sz="36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Software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2F2B7797-2772-8184-4495-C4643683A226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145" y="1628800"/>
            <a:ext cx="7943709" cy="476081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000000">
                <a:alpha val="64705"/>
              </a:srgbClr>
            </a:outerShdw>
          </a:effectLst>
        </p:spPr>
      </p:pic>
      <p:sp>
        <p:nvSpPr>
          <p:cNvPr id="300" name="Google Shape;30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01" name="Google Shape;301;p19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9"/>
          <p:cNvSpPr txBox="1"/>
          <p:nvPr/>
        </p:nvSpPr>
        <p:spPr>
          <a:xfrm>
            <a:off x="457200" y="637127"/>
            <a:ext cx="8229600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haroni"/>
              <a:buNone/>
            </a:pPr>
            <a:r>
              <a:rPr lang="pt-BR" sz="36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Software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A43DA456-B184-ACD5-F1A8-A731E7ED97D0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0" descr="Uma imagem contendo no interior, edifício, cozinha, quart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5" y="1700808"/>
            <a:ext cx="3564396" cy="47525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9" name="Google Shape;309;p20" descr="Uma imagem contendo edifício, no interior, mesa, grande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4049" y="1700806"/>
            <a:ext cx="3564396" cy="475253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0" name="Google Shape;310;p20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0"/>
          <p:cNvSpPr txBox="1"/>
          <p:nvPr/>
        </p:nvSpPr>
        <p:spPr>
          <a:xfrm>
            <a:off x="457200" y="637127"/>
            <a:ext cx="8229600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haroni"/>
              <a:buNone/>
            </a:pPr>
            <a:r>
              <a:rPr lang="pt-BR" sz="36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Nal do Brasil – Sorocaba/SP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AC0B15FB-F6BF-A7D6-FE75-51D9A4FF3C81}"/>
              </a:ext>
            </a:extLst>
          </p:cNvPr>
          <p:cNvPicPr preferRelativeResize="0"/>
          <p:nvPr/>
        </p:nvPicPr>
        <p:blipFill>
          <a:blip r:embed="rId5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807" y="1844824"/>
            <a:ext cx="8036385" cy="452046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8" name="Google Shape;318;p21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1"/>
          <p:cNvSpPr txBox="1"/>
          <p:nvPr/>
        </p:nvSpPr>
        <p:spPr>
          <a:xfrm>
            <a:off x="66328" y="637127"/>
            <a:ext cx="9011344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haroni"/>
              <a:buNone/>
            </a:pP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Hangar </a:t>
            </a:r>
            <a:r>
              <a:rPr lang="pt-BR" sz="28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United</a:t>
            </a: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 Airlines – Aeroporto Galeão/RJ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4C536E22-D42F-AE89-0638-349288762DD1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2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2"/>
          <p:cNvSpPr txBox="1"/>
          <p:nvPr/>
        </p:nvSpPr>
        <p:spPr>
          <a:xfrm>
            <a:off x="66328" y="637127"/>
            <a:ext cx="9011344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haroni"/>
              <a:buNone/>
            </a:pP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Hangar </a:t>
            </a:r>
            <a:r>
              <a:rPr lang="pt-BR" sz="28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United</a:t>
            </a: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 Airlines – Aeroporto Galeão/RJ</a:t>
            </a:r>
            <a:endParaRPr/>
          </a:p>
        </p:txBody>
      </p:sp>
      <p:pic>
        <p:nvPicPr>
          <p:cNvPr id="328" name="Google Shape;32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1840" y="1628800"/>
            <a:ext cx="2880320" cy="508915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3E2D6442-2C11-7400-1452-B175C5BE0078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3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3"/>
          <p:cNvSpPr txBox="1"/>
          <p:nvPr/>
        </p:nvSpPr>
        <p:spPr>
          <a:xfrm>
            <a:off x="66328" y="637127"/>
            <a:ext cx="9011344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haroni"/>
              <a:buNone/>
            </a:pP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Hangar </a:t>
            </a:r>
            <a:r>
              <a:rPr lang="pt-BR" sz="28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United</a:t>
            </a: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 Airlines – Aeroporto Galeão/RJ</a:t>
            </a:r>
            <a:endParaRPr/>
          </a:p>
        </p:txBody>
      </p:sp>
      <p:pic>
        <p:nvPicPr>
          <p:cNvPr id="336" name="Google Shape;33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5856" y="1628799"/>
            <a:ext cx="2809444" cy="505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2ABA1A61-BE8C-212D-F08C-9B3F8F269D91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4" descr="Uma imagem contendo no interior, edifício, metal, estante&#10;&#10;Descrição gerad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1366" y="1969584"/>
            <a:ext cx="3178448" cy="42379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42" name="Google Shape;34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5976" y="2201864"/>
            <a:ext cx="4339507" cy="399801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43" name="Google Shape;343;p24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4"/>
          <p:cNvSpPr txBox="1"/>
          <p:nvPr/>
        </p:nvSpPr>
        <p:spPr>
          <a:xfrm>
            <a:off x="467544" y="639447"/>
            <a:ext cx="9011344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haroni"/>
              <a:buNone/>
            </a:pP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Hospital AC Camargo – São Paulo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3B381EFF-BBC6-6498-8569-E8F03DA6FBE3}"/>
              </a:ext>
            </a:extLst>
          </p:cNvPr>
          <p:cNvPicPr preferRelativeResize="0"/>
          <p:nvPr/>
        </p:nvPicPr>
        <p:blipFill>
          <a:blip r:embed="rId5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5"/>
          <p:cNvPicPr preferRelativeResize="0"/>
          <p:nvPr/>
        </p:nvPicPr>
        <p:blipFill rotWithShape="1">
          <a:blip r:embed="rId3">
            <a:alphaModFix/>
          </a:blip>
          <a:srcRect t="2363" r="2996"/>
          <a:stretch/>
        </p:blipFill>
        <p:spPr>
          <a:xfrm>
            <a:off x="1203103" y="1695838"/>
            <a:ext cx="3446481" cy="22976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51" name="Google Shape;351;p25"/>
          <p:cNvPicPr preferRelativeResize="0"/>
          <p:nvPr/>
        </p:nvPicPr>
        <p:blipFill rotWithShape="1">
          <a:blip r:embed="rId4">
            <a:alphaModFix/>
          </a:blip>
          <a:srcRect r="6352"/>
          <a:stretch/>
        </p:blipFill>
        <p:spPr>
          <a:xfrm>
            <a:off x="4938911" y="4104663"/>
            <a:ext cx="2735814" cy="24434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52" name="Google Shape;35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9100" y="1695839"/>
            <a:ext cx="2735814" cy="222836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53" name="Google Shape;353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03103" y="4132494"/>
            <a:ext cx="3446481" cy="23916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4" name="Google Shape;354;p25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5"/>
          <p:cNvSpPr txBox="1"/>
          <p:nvPr/>
        </p:nvSpPr>
        <p:spPr>
          <a:xfrm>
            <a:off x="467544" y="639447"/>
            <a:ext cx="9011344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haroni"/>
              <a:buNone/>
            </a:pP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Libbs Farmacêutica – Embu das Artes/SP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253FEB44-6F53-5D88-9CA4-60151F2773F1}"/>
              </a:ext>
            </a:extLst>
          </p:cNvPr>
          <p:cNvPicPr preferRelativeResize="0"/>
          <p:nvPr/>
        </p:nvPicPr>
        <p:blipFill>
          <a:blip r:embed="rId7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425517" y="1321947"/>
            <a:ext cx="2367138" cy="33707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62" name="Google Shape;36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253384" y="3739504"/>
            <a:ext cx="2277191" cy="33843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63" name="Google Shape;363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6016" y="1846507"/>
            <a:ext cx="3452515" cy="227719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64" name="Google Shape;364;p26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6"/>
          <p:cNvSpPr txBox="1"/>
          <p:nvPr/>
        </p:nvSpPr>
        <p:spPr>
          <a:xfrm>
            <a:off x="467544" y="639447"/>
            <a:ext cx="9011344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haroni"/>
              <a:buNone/>
            </a:pP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CEF – Salvador/BA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7BBD21F9-1AC5-56AF-CDC1-D4552231DCAE}"/>
              </a:ext>
            </a:extLst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50749" y="1711061"/>
            <a:ext cx="3404375" cy="24933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72" name="Google Shape;372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28112" y="1718676"/>
            <a:ext cx="3546228" cy="24742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73" name="Google Shape;373;p27"/>
          <p:cNvPicPr preferRelativeResize="0"/>
          <p:nvPr/>
        </p:nvPicPr>
        <p:blipFill rotWithShape="1">
          <a:blip r:embed="rId5">
            <a:alphaModFix/>
          </a:blip>
          <a:srcRect b="12368"/>
          <a:stretch/>
        </p:blipFill>
        <p:spPr>
          <a:xfrm>
            <a:off x="2542773" y="4351067"/>
            <a:ext cx="4058453" cy="23226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74" name="Google Shape;374;p27"/>
          <p:cNvSpPr/>
          <p:nvPr/>
        </p:nvSpPr>
        <p:spPr>
          <a:xfrm>
            <a:off x="-180528" y="-226969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7"/>
          <p:cNvSpPr txBox="1"/>
          <p:nvPr/>
        </p:nvSpPr>
        <p:spPr>
          <a:xfrm>
            <a:off x="467544" y="639447"/>
            <a:ext cx="9011344" cy="703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7200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haroni"/>
              <a:buNone/>
            </a:pPr>
            <a:r>
              <a:rPr lang="pt-BR" sz="32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Grifols – Campo Largo/PR</a:t>
            </a:r>
            <a:endParaRPr/>
          </a:p>
        </p:txBody>
      </p:sp>
      <p:pic>
        <p:nvPicPr>
          <p:cNvPr id="2" name="Google Shape;286;p17">
            <a:extLst>
              <a:ext uri="{FF2B5EF4-FFF2-40B4-BE49-F238E27FC236}">
                <a16:creationId xmlns:a16="http://schemas.microsoft.com/office/drawing/2014/main" id="{B47AF79E-A3A5-C45C-9D74-F1640CC3EC23}"/>
              </a:ext>
            </a:extLst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7139704" y="84044"/>
            <a:ext cx="1753476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"/>
          <p:cNvSpPr/>
          <p:nvPr/>
        </p:nvSpPr>
        <p:spPr>
          <a:xfrm>
            <a:off x="-180528" y="5229200"/>
            <a:ext cx="9505056" cy="17281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8"/>
          <p:cNvSpPr/>
          <p:nvPr/>
        </p:nvSpPr>
        <p:spPr>
          <a:xfrm>
            <a:off x="721354" y="836714"/>
            <a:ext cx="7920366" cy="493719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8"/>
          <p:cNvSpPr txBox="1"/>
          <p:nvPr/>
        </p:nvSpPr>
        <p:spPr>
          <a:xfrm>
            <a:off x="471131" y="891191"/>
            <a:ext cx="8424936" cy="781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pt-BR" sz="3600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Referências</a:t>
            </a:r>
            <a:endParaRPr sz="3600">
              <a:solidFill>
                <a:srgbClr val="00206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385" name="Google Shape;385;p28"/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8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8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8"/>
          <p:cNvSpPr txBox="1"/>
          <p:nvPr/>
        </p:nvSpPr>
        <p:spPr>
          <a:xfrm>
            <a:off x="2340769" y="3101459"/>
            <a:ext cx="46815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28" descr="Logotipo, nome da empresa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101" y="2134329"/>
            <a:ext cx="7487803" cy="2958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8"/>
          <p:cNvPicPr preferRelativeResize="0"/>
          <p:nvPr/>
        </p:nvPicPr>
        <p:blipFill>
          <a:blip r:embed="rId4"/>
          <a:srcRect/>
          <a:stretch/>
        </p:blipFill>
        <p:spPr>
          <a:xfrm>
            <a:off x="3272816" y="5828383"/>
            <a:ext cx="2598367" cy="1002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9"/>
          <p:cNvSpPr/>
          <p:nvPr/>
        </p:nvSpPr>
        <p:spPr>
          <a:xfrm rot="3109441">
            <a:off x="2196011" y="1030116"/>
            <a:ext cx="4441205" cy="47973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9"/>
          <p:cNvSpPr txBox="1">
            <a:spLocks noGrp="1"/>
          </p:cNvSpPr>
          <p:nvPr>
            <p:ph type="ctrTitle"/>
          </p:nvPr>
        </p:nvSpPr>
        <p:spPr>
          <a:xfrm>
            <a:off x="685800" y="269398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haroni"/>
              <a:buNone/>
            </a:pPr>
            <a:r>
              <a:rPr lang="pt-BR" sz="6000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Perguntas?</a:t>
            </a:r>
            <a:endParaRPr/>
          </a:p>
        </p:txBody>
      </p:sp>
      <p:sp>
        <p:nvSpPr>
          <p:cNvPr id="397" name="Google Shape;397;p29"/>
          <p:cNvSpPr/>
          <p:nvPr/>
        </p:nvSpPr>
        <p:spPr>
          <a:xfrm rot="4084761">
            <a:off x="2017945" y="1208612"/>
            <a:ext cx="4797338" cy="4441204"/>
          </a:xfrm>
          <a:prstGeom prst="rect">
            <a:avLst/>
          </a:prstGeom>
          <a:noFill/>
          <a:ln w="25400" cap="flat" cmpd="sng">
            <a:solidFill>
              <a:srgbClr val="93B3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29"/>
          <p:cNvPicPr preferRelativeResize="0"/>
          <p:nvPr/>
        </p:nvPicPr>
        <p:blipFill>
          <a:blip r:embed="rId3"/>
          <a:srcRect/>
          <a:stretch/>
        </p:blipFill>
        <p:spPr>
          <a:xfrm>
            <a:off x="7157101" y="84044"/>
            <a:ext cx="1718682" cy="6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0"/>
          <p:cNvSpPr/>
          <p:nvPr/>
        </p:nvSpPr>
        <p:spPr>
          <a:xfrm rot="-2773162">
            <a:off x="4604877" y="1206789"/>
            <a:ext cx="5592641" cy="527189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0"/>
          <p:cNvSpPr/>
          <p:nvPr/>
        </p:nvSpPr>
        <p:spPr>
          <a:xfrm>
            <a:off x="611560" y="1648154"/>
            <a:ext cx="468052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Renan </a:t>
            </a:r>
            <a:r>
              <a:rPr lang="pt-BR" sz="4000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Sant’Ana</a:t>
            </a:r>
            <a:endParaRPr sz="4400" b="0" cap="none">
              <a:solidFill>
                <a:srgbClr val="00206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405" name="Google Shape;405;p30"/>
          <p:cNvSpPr/>
          <p:nvPr/>
        </p:nvSpPr>
        <p:spPr>
          <a:xfrm>
            <a:off x="672931" y="2363884"/>
            <a:ext cx="12829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Vendedor</a:t>
            </a:r>
            <a:endParaRPr/>
          </a:p>
        </p:txBody>
      </p:sp>
      <p:cxnSp>
        <p:nvCxnSpPr>
          <p:cNvPr id="406" name="Google Shape;406;p30"/>
          <p:cNvCxnSpPr/>
          <p:nvPr/>
        </p:nvCxnSpPr>
        <p:spPr>
          <a:xfrm>
            <a:off x="791669" y="2387789"/>
            <a:ext cx="1260051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7" name="Google Shape;407;p30"/>
          <p:cNvSpPr txBox="1"/>
          <p:nvPr/>
        </p:nvSpPr>
        <p:spPr>
          <a:xfrm>
            <a:off x="672931" y="2787899"/>
            <a:ext cx="52863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renan.santana@weger-nt.com.br</a:t>
            </a:r>
            <a:endParaRPr sz="1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30"/>
          <p:cNvSpPr txBox="1"/>
          <p:nvPr/>
        </p:nvSpPr>
        <p:spPr>
          <a:xfrm>
            <a:off x="672931" y="3181136"/>
            <a:ext cx="52863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(11) 94778-2639</a:t>
            </a:r>
            <a:endParaRPr sz="1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30"/>
          <p:cNvSpPr/>
          <p:nvPr/>
        </p:nvSpPr>
        <p:spPr>
          <a:xfrm rot="-4281146">
            <a:off x="4497554" y="1140027"/>
            <a:ext cx="5592641" cy="5271898"/>
          </a:xfrm>
          <a:prstGeom prst="rect">
            <a:avLst/>
          </a:prstGeom>
          <a:noFill/>
          <a:ln w="25400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0" name="Google Shape;410;p30"/>
          <p:cNvPicPr preferRelativeResize="0"/>
          <p:nvPr/>
        </p:nvPicPr>
        <p:blipFill>
          <a:blip r:embed="rId3"/>
          <a:srcRect/>
          <a:stretch/>
        </p:blipFill>
        <p:spPr>
          <a:xfrm>
            <a:off x="654981" y="5531141"/>
            <a:ext cx="3124465" cy="122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0" descr="Homem pousando para foto&#10;&#10;O conteúdo gerado por IA pode estar incorre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5907" y="402796"/>
            <a:ext cx="4618622" cy="6548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3530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br>
              <a:rPr lang="pt-BR" sz="2700"/>
            </a:br>
            <a:endParaRPr sz="2700"/>
          </a:p>
        </p:txBody>
      </p:sp>
      <p:pic>
        <p:nvPicPr>
          <p:cNvPr id="417" name="Google Shape;417;p31"/>
          <p:cNvPicPr preferRelativeResize="0"/>
          <p:nvPr/>
        </p:nvPicPr>
        <p:blipFill>
          <a:blip r:embed="rId3"/>
          <a:srcRect/>
          <a:stretch/>
        </p:blipFill>
        <p:spPr>
          <a:xfrm>
            <a:off x="2867346" y="4685655"/>
            <a:ext cx="3409307" cy="134151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1"/>
          <p:cNvSpPr/>
          <p:nvPr/>
        </p:nvSpPr>
        <p:spPr>
          <a:xfrm>
            <a:off x="1979712" y="2492896"/>
            <a:ext cx="518457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0" cap="none">
                <a:solidFill>
                  <a:srgbClr val="002060"/>
                </a:solidFill>
                <a:latin typeface="Aharoni"/>
                <a:ea typeface="Aharoni"/>
                <a:cs typeface="Aharoni"/>
                <a:sym typeface="Aharoni"/>
              </a:rPr>
              <a:t>Obrigado!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arissa-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744</Words>
  <Application>Microsoft Office PowerPoint</Application>
  <PresentationFormat>Apresentação na tela (4:3)</PresentationFormat>
  <Paragraphs>102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5" baseType="lpstr">
      <vt:lpstr>Aharoni</vt:lpstr>
      <vt:lpstr>Arial</vt:lpstr>
      <vt:lpstr>Calibri</vt:lpstr>
      <vt:lpstr>Larissa-Design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Modularidade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Perguntas?</vt:lpstr>
      <vt:lpstr>Apresentação do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IngridW</dc:creator>
  <cp:lastModifiedBy>Marketing Weger</cp:lastModifiedBy>
  <cp:revision>2</cp:revision>
  <dcterms:created xsi:type="dcterms:W3CDTF">2014-11-13T07:07:33Z</dcterms:created>
  <dcterms:modified xsi:type="dcterms:W3CDTF">2025-08-07T11:07:06Z</dcterms:modified>
</cp:coreProperties>
</file>