
<file path=[Content_Types].xml><?xml version="1.0" encoding="utf-8"?>
<Types xmlns="http://schemas.openxmlformats.org/package/2006/content-types">
  <Default Extension="bin" ContentType="application/vnd.openxmlformats-officedocument.oleObject"/>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32"/>
  </p:notesMasterIdLst>
  <p:handoutMasterIdLst>
    <p:handoutMasterId r:id="rId33"/>
  </p:handoutMasterIdLst>
  <p:sldIdLst>
    <p:sldId id="498" r:id="rId2"/>
    <p:sldId id="267" r:id="rId3"/>
    <p:sldId id="306" r:id="rId4"/>
    <p:sldId id="317" r:id="rId5"/>
    <p:sldId id="322" r:id="rId6"/>
    <p:sldId id="504" r:id="rId7"/>
    <p:sldId id="508" r:id="rId8"/>
    <p:sldId id="507" r:id="rId9"/>
    <p:sldId id="506" r:id="rId10"/>
    <p:sldId id="509" r:id="rId11"/>
    <p:sldId id="307" r:id="rId12"/>
    <p:sldId id="310" r:id="rId13"/>
    <p:sldId id="510" r:id="rId14"/>
    <p:sldId id="305" r:id="rId15"/>
    <p:sldId id="308" r:id="rId16"/>
    <p:sldId id="309" r:id="rId17"/>
    <p:sldId id="499" r:id="rId18"/>
    <p:sldId id="501" r:id="rId19"/>
    <p:sldId id="271" r:id="rId20"/>
    <p:sldId id="313" r:id="rId21"/>
    <p:sldId id="314" r:id="rId22"/>
    <p:sldId id="315" r:id="rId23"/>
    <p:sldId id="316" r:id="rId24"/>
    <p:sldId id="321" r:id="rId25"/>
    <p:sldId id="318" r:id="rId26"/>
    <p:sldId id="502" r:id="rId27"/>
    <p:sldId id="326" r:id="rId28"/>
    <p:sldId id="328" r:id="rId29"/>
    <p:sldId id="329" r:id="rId30"/>
    <p:sldId id="500" r:id="rId31"/>
  </p:sldIdLst>
  <p:sldSz cx="9144000" cy="6858000" type="screen4x3"/>
  <p:notesSz cx="7077075" cy="93837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93">
          <p15:clr>
            <a:srgbClr val="A4A3A4"/>
          </p15:clr>
        </p15:guide>
        <p15:guide id="2" pos="5647">
          <p15:clr>
            <a:srgbClr val="A4A3A4"/>
          </p15:clr>
        </p15:guide>
      </p15:sldGuideLst>
    </p:ext>
    <p:ext uri="{2D200454-40CA-4A62-9FC3-DE9A4176ACB9}">
      <p15:notesGuideLst xmlns:p15="http://schemas.microsoft.com/office/powerpoint/2012/main">
        <p15:guide id="1" orient="horz" pos="2955">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E5FD"/>
    <a:srgbClr val="8B434A"/>
    <a:srgbClr val="D4D476"/>
    <a:srgbClr val="A02697"/>
    <a:srgbClr val="FF0000"/>
    <a:srgbClr val="FF3300"/>
    <a:srgbClr val="F60000"/>
    <a:srgbClr val="FFFFFF"/>
    <a:srgbClr val="ED2E3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7839" autoAdjust="0"/>
  </p:normalViewPr>
  <p:slideViewPr>
    <p:cSldViewPr showGuides="1">
      <p:cViewPr varScale="1">
        <p:scale>
          <a:sx n="51" d="100"/>
          <a:sy n="51" d="100"/>
        </p:scale>
        <p:origin x="1272" y="53"/>
      </p:cViewPr>
      <p:guideLst>
        <p:guide orient="horz" pos="3793"/>
        <p:guide pos="5647"/>
      </p:guideLst>
    </p:cSldViewPr>
  </p:slideViewPr>
  <p:outlineViewPr>
    <p:cViewPr>
      <p:scale>
        <a:sx n="33" d="100"/>
        <a:sy n="33" d="100"/>
      </p:scale>
      <p:origin x="0" y="201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3" d="100"/>
          <a:sy n="83" d="100"/>
        </p:scale>
        <p:origin x="-3822" y="-96"/>
      </p:cViewPr>
      <p:guideLst>
        <p:guide orient="horz" pos="2955"/>
        <p:guide pos="222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phael Neri" userId="6c8ba04f-3058-4812-b784-921082a4a00c" providerId="ADAL" clId="{396244F4-D118-4E0A-8FE0-619FAC9FD4A3}"/>
    <pc:docChg chg="undo redo custSel addSld delSld modSld sldOrd">
      <pc:chgData name="Raphael Neri" userId="6c8ba04f-3058-4812-b784-921082a4a00c" providerId="ADAL" clId="{396244F4-D118-4E0A-8FE0-619FAC9FD4A3}" dt="2024-12-02T17:16:25.193" v="3132"/>
      <pc:docMkLst>
        <pc:docMk/>
      </pc:docMkLst>
      <pc:sldChg chg="delSp modSp mod">
        <pc:chgData name="Raphael Neri" userId="6c8ba04f-3058-4812-b784-921082a4a00c" providerId="ADAL" clId="{396244F4-D118-4E0A-8FE0-619FAC9FD4A3}" dt="2024-12-02T15:43:09.988" v="1716" actId="14100"/>
        <pc:sldMkLst>
          <pc:docMk/>
          <pc:sldMk cId="1105232828" sldId="267"/>
        </pc:sldMkLst>
      </pc:sldChg>
      <pc:sldChg chg="del">
        <pc:chgData name="Raphael Neri" userId="6c8ba04f-3058-4812-b784-921082a4a00c" providerId="ADAL" clId="{396244F4-D118-4E0A-8FE0-619FAC9FD4A3}" dt="2024-11-20T22:04:49.767" v="0" actId="47"/>
        <pc:sldMkLst>
          <pc:docMk/>
          <pc:sldMk cId="3918489105" sldId="268"/>
        </pc:sldMkLst>
      </pc:sldChg>
      <pc:sldChg chg="del">
        <pc:chgData name="Raphael Neri" userId="6c8ba04f-3058-4812-b784-921082a4a00c" providerId="ADAL" clId="{396244F4-D118-4E0A-8FE0-619FAC9FD4A3}" dt="2024-11-20T22:05:03.693" v="2" actId="47"/>
        <pc:sldMkLst>
          <pc:docMk/>
          <pc:sldMk cId="3197535605" sldId="269"/>
        </pc:sldMkLst>
      </pc:sldChg>
      <pc:sldChg chg="del">
        <pc:chgData name="Raphael Neri" userId="6c8ba04f-3058-4812-b784-921082a4a00c" providerId="ADAL" clId="{396244F4-D118-4E0A-8FE0-619FAC9FD4A3}" dt="2024-11-20T22:04:51.661" v="1" actId="47"/>
        <pc:sldMkLst>
          <pc:docMk/>
          <pc:sldMk cId="2723200900" sldId="304"/>
        </pc:sldMkLst>
      </pc:sldChg>
      <pc:sldChg chg="addSp delSp modSp mod">
        <pc:chgData name="Raphael Neri" userId="6c8ba04f-3058-4812-b784-921082a4a00c" providerId="ADAL" clId="{396244F4-D118-4E0A-8FE0-619FAC9FD4A3}" dt="2024-12-02T16:50:10.629" v="2155" actId="164"/>
        <pc:sldMkLst>
          <pc:docMk/>
          <pc:sldMk cId="195299196" sldId="305"/>
        </pc:sldMkLst>
      </pc:sldChg>
      <pc:sldChg chg="addSp modSp mod">
        <pc:chgData name="Raphael Neri" userId="6c8ba04f-3058-4812-b784-921082a4a00c" providerId="ADAL" clId="{396244F4-D118-4E0A-8FE0-619FAC9FD4A3}" dt="2024-11-20T22:38:12.476" v="600" actId="1076"/>
        <pc:sldMkLst>
          <pc:docMk/>
          <pc:sldMk cId="959200196" sldId="306"/>
        </pc:sldMkLst>
      </pc:sldChg>
      <pc:sldChg chg="addSp delSp modSp mod">
        <pc:chgData name="Raphael Neri" userId="6c8ba04f-3058-4812-b784-921082a4a00c" providerId="ADAL" clId="{396244F4-D118-4E0A-8FE0-619FAC9FD4A3}" dt="2024-12-02T16:47:17.269" v="2123" actId="1035"/>
        <pc:sldMkLst>
          <pc:docMk/>
          <pc:sldMk cId="997543652" sldId="307"/>
        </pc:sldMkLst>
      </pc:sldChg>
      <pc:sldChg chg="modSp mod">
        <pc:chgData name="Raphael Neri" userId="6c8ba04f-3058-4812-b784-921082a4a00c" providerId="ADAL" clId="{396244F4-D118-4E0A-8FE0-619FAC9FD4A3}" dt="2024-12-02T16:49:11.939" v="2129" actId="14100"/>
        <pc:sldMkLst>
          <pc:docMk/>
          <pc:sldMk cId="2232834805" sldId="308"/>
        </pc:sldMkLst>
      </pc:sldChg>
      <pc:sldChg chg="modSp mod">
        <pc:chgData name="Raphael Neri" userId="6c8ba04f-3058-4812-b784-921082a4a00c" providerId="ADAL" clId="{396244F4-D118-4E0A-8FE0-619FAC9FD4A3}" dt="2024-12-02T16:50:22.768" v="2156" actId="20577"/>
        <pc:sldMkLst>
          <pc:docMk/>
          <pc:sldMk cId="26525904" sldId="309"/>
        </pc:sldMkLst>
      </pc:sldChg>
      <pc:sldChg chg="addSp delSp modSp mod ord">
        <pc:chgData name="Raphael Neri" userId="6c8ba04f-3058-4812-b784-921082a4a00c" providerId="ADAL" clId="{396244F4-D118-4E0A-8FE0-619FAC9FD4A3}" dt="2024-12-02T17:15:28.611" v="3130" actId="1076"/>
        <pc:sldMkLst>
          <pc:docMk/>
          <pc:sldMk cId="2255217939" sldId="310"/>
        </pc:sldMkLst>
      </pc:sldChg>
      <pc:sldChg chg="ord">
        <pc:chgData name="Raphael Neri" userId="6c8ba04f-3058-4812-b784-921082a4a00c" providerId="ADAL" clId="{396244F4-D118-4E0A-8FE0-619FAC9FD4A3}" dt="2024-12-02T14:26:39.750" v="715"/>
        <pc:sldMkLst>
          <pc:docMk/>
          <pc:sldMk cId="3628643635" sldId="317"/>
        </pc:sldMkLst>
      </pc:sldChg>
      <pc:sldChg chg="modSp mod ord">
        <pc:chgData name="Raphael Neri" userId="6c8ba04f-3058-4812-b784-921082a4a00c" providerId="ADAL" clId="{396244F4-D118-4E0A-8FE0-619FAC9FD4A3}" dt="2024-12-02T17:16:25.193" v="3132"/>
        <pc:sldMkLst>
          <pc:docMk/>
          <pc:sldMk cId="4177999716" sldId="321"/>
        </pc:sldMkLst>
      </pc:sldChg>
      <pc:sldChg chg="ord">
        <pc:chgData name="Raphael Neri" userId="6c8ba04f-3058-4812-b784-921082a4a00c" providerId="ADAL" clId="{396244F4-D118-4E0A-8FE0-619FAC9FD4A3}" dt="2024-12-02T14:53:17.689" v="1244"/>
        <pc:sldMkLst>
          <pc:docMk/>
          <pc:sldMk cId="3996882104" sldId="322"/>
        </pc:sldMkLst>
      </pc:sldChg>
      <pc:sldChg chg="del">
        <pc:chgData name="Raphael Neri" userId="6c8ba04f-3058-4812-b784-921082a4a00c" providerId="ADAL" clId="{396244F4-D118-4E0A-8FE0-619FAC9FD4A3}" dt="2024-12-02T14:52:33.358" v="1240" actId="47"/>
        <pc:sldMkLst>
          <pc:docMk/>
          <pc:sldMk cId="2903923656" sldId="323"/>
        </pc:sldMkLst>
      </pc:sldChg>
      <pc:sldChg chg="del">
        <pc:chgData name="Raphael Neri" userId="6c8ba04f-3058-4812-b784-921082a4a00c" providerId="ADAL" clId="{396244F4-D118-4E0A-8FE0-619FAC9FD4A3}" dt="2024-12-02T15:42:19.933" v="1708" actId="47"/>
        <pc:sldMkLst>
          <pc:docMk/>
          <pc:sldMk cId="2458994915" sldId="324"/>
        </pc:sldMkLst>
      </pc:sldChg>
      <pc:sldChg chg="del">
        <pc:chgData name="Raphael Neri" userId="6c8ba04f-3058-4812-b784-921082a4a00c" providerId="ADAL" clId="{396244F4-D118-4E0A-8FE0-619FAC9FD4A3}" dt="2024-12-02T16:08:11.132" v="1845" actId="47"/>
        <pc:sldMkLst>
          <pc:docMk/>
          <pc:sldMk cId="1733577597" sldId="503"/>
        </pc:sldMkLst>
      </pc:sldChg>
      <pc:sldChg chg="modSp mod ord">
        <pc:chgData name="Raphael Neri" userId="6c8ba04f-3058-4812-b784-921082a4a00c" providerId="ADAL" clId="{396244F4-D118-4E0A-8FE0-619FAC9FD4A3}" dt="2024-12-02T15:22:47.571" v="1412"/>
        <pc:sldMkLst>
          <pc:docMk/>
          <pc:sldMk cId="1400382537" sldId="504"/>
        </pc:sldMkLst>
      </pc:sldChg>
      <pc:sldChg chg="del">
        <pc:chgData name="Raphael Neri" userId="6c8ba04f-3058-4812-b784-921082a4a00c" providerId="ADAL" clId="{396244F4-D118-4E0A-8FE0-619FAC9FD4A3}" dt="2024-12-02T14:52:12.121" v="1239" actId="47"/>
        <pc:sldMkLst>
          <pc:docMk/>
          <pc:sldMk cId="2597053237" sldId="505"/>
        </pc:sldMkLst>
      </pc:sldChg>
      <pc:sldChg chg="addSp delSp modSp new add del mod">
        <pc:chgData name="Raphael Neri" userId="6c8ba04f-3058-4812-b784-921082a4a00c" providerId="ADAL" clId="{396244F4-D118-4E0A-8FE0-619FAC9FD4A3}" dt="2024-11-20T22:38:01.458" v="599" actId="1035"/>
        <pc:sldMkLst>
          <pc:docMk/>
          <pc:sldMk cId="3386985181" sldId="506"/>
        </pc:sldMkLst>
      </pc:sldChg>
      <pc:sldChg chg="addSp delSp modSp add mod ord">
        <pc:chgData name="Raphael Neri" userId="6c8ba04f-3058-4812-b784-921082a4a00c" providerId="ADAL" clId="{396244F4-D118-4E0A-8FE0-619FAC9FD4A3}" dt="2024-12-02T15:41:04.832" v="1705" actId="1036"/>
        <pc:sldMkLst>
          <pc:docMk/>
          <pc:sldMk cId="1240812443" sldId="508"/>
        </pc:sldMkLst>
      </pc:sldChg>
      <pc:sldChg chg="delSp modSp add mod">
        <pc:chgData name="Raphael Neri" userId="6c8ba04f-3058-4812-b784-921082a4a00c" providerId="ADAL" clId="{396244F4-D118-4E0A-8FE0-619FAC9FD4A3}" dt="2024-12-02T16:25:39.824" v="1963" actId="1076"/>
        <pc:sldMkLst>
          <pc:docMk/>
          <pc:sldMk cId="3554279607" sldId="509"/>
        </pc:sldMkLst>
      </pc:sldChg>
      <pc:sldChg chg="add">
        <pc:chgData name="Raphael Neri" userId="6c8ba04f-3058-4812-b784-921082a4a00c" providerId="ADAL" clId="{396244F4-D118-4E0A-8FE0-619FAC9FD4A3}" dt="2024-12-02T16:51:51.399" v="2162" actId="2890"/>
        <pc:sldMkLst>
          <pc:docMk/>
          <pc:sldMk cId="2341041167" sldId="510"/>
        </pc:sldMkLst>
      </pc:sldChg>
    </pc:docChg>
  </pc:docChgLst>
  <pc:docChgLst>
    <pc:chgData name="Raphael Neri" userId="6c8ba04f-3058-4812-b784-921082a4a00c" providerId="ADAL" clId="{5EDD1832-A811-461D-B649-FD4914117196}"/>
    <pc:docChg chg="modSld">
      <pc:chgData name="Raphael Neri" userId="6c8ba04f-3058-4812-b784-921082a4a00c" providerId="ADAL" clId="{5EDD1832-A811-461D-B649-FD4914117196}" dt="2025-03-14T15:44:03.389" v="76" actId="20577"/>
      <pc:docMkLst>
        <pc:docMk/>
      </pc:docMkLst>
      <pc:sldChg chg="modSp mod">
        <pc:chgData name="Raphael Neri" userId="6c8ba04f-3058-4812-b784-921082a4a00c" providerId="ADAL" clId="{5EDD1832-A811-461D-B649-FD4914117196}" dt="2025-03-14T15:44:03.389" v="76" actId="20577"/>
        <pc:sldMkLst>
          <pc:docMk/>
          <pc:sldMk cId="4045712580" sldId="498"/>
        </pc:sldMkLst>
        <pc:spChg chg="mod">
          <ac:chgData name="Raphael Neri" userId="6c8ba04f-3058-4812-b784-921082a4a00c" providerId="ADAL" clId="{5EDD1832-A811-461D-B649-FD4914117196}" dt="2025-03-14T15:44:03.389" v="76" actId="20577"/>
          <ac:spMkLst>
            <pc:docMk/>
            <pc:sldMk cId="4045712580" sldId="498"/>
            <ac:spMk id="2" creationId="{97AE551F-E2EF-9C6A-E958-49C253240CD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66188" cy="46926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4009253" y="0"/>
            <a:ext cx="3066188" cy="469260"/>
          </a:xfrm>
          <a:prstGeom prst="rect">
            <a:avLst/>
          </a:prstGeom>
        </p:spPr>
        <p:txBody>
          <a:bodyPr vert="horz" lIns="91440" tIns="45720" rIns="91440" bIns="45720" rtlCol="0"/>
          <a:lstStyle>
            <a:lvl1pPr algn="r">
              <a:defRPr sz="1200"/>
            </a:lvl1pPr>
          </a:lstStyle>
          <a:p>
            <a:fld id="{B4C6AF00-388F-4B86-8B74-5B297F209352}" type="datetimeFigureOut">
              <a:rPr lang="es-ES" smtClean="0"/>
              <a:pPr/>
              <a:t>14/03/2025</a:t>
            </a:fld>
            <a:endParaRPr lang="es-ES"/>
          </a:p>
        </p:txBody>
      </p:sp>
      <p:sp>
        <p:nvSpPr>
          <p:cNvPr id="4" name="3 Marcador de pie de página"/>
          <p:cNvSpPr>
            <a:spLocks noGrp="1"/>
          </p:cNvSpPr>
          <p:nvPr>
            <p:ph type="ftr" sz="quarter" idx="2"/>
          </p:nvPr>
        </p:nvSpPr>
        <p:spPr>
          <a:xfrm>
            <a:off x="0" y="8912974"/>
            <a:ext cx="3066188" cy="469259"/>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4009253" y="8912974"/>
            <a:ext cx="3066188" cy="469259"/>
          </a:xfrm>
          <a:prstGeom prst="rect">
            <a:avLst/>
          </a:prstGeom>
        </p:spPr>
        <p:txBody>
          <a:bodyPr vert="horz" lIns="91440" tIns="45720" rIns="91440" bIns="45720" rtlCol="0" anchor="b"/>
          <a:lstStyle>
            <a:lvl1pPr algn="r">
              <a:defRPr sz="1200"/>
            </a:lvl1pPr>
          </a:lstStyle>
          <a:p>
            <a:fld id="{658EA838-06A3-4CE0-A672-8E4BAF01AA5A}" type="slidenum">
              <a:rPr lang="es-ES" smtClean="0"/>
              <a:pPr/>
              <a:t>‹nº›</a:t>
            </a:fld>
            <a:endParaRPr lang="es-ES"/>
          </a:p>
        </p:txBody>
      </p:sp>
    </p:spTree>
    <p:extLst>
      <p:ext uri="{BB962C8B-B14F-4D97-AF65-F5344CB8AC3E}">
        <p14:creationId xmlns:p14="http://schemas.microsoft.com/office/powerpoint/2010/main" val="2413440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66943" cy="468676"/>
          </a:xfrm>
          <a:prstGeom prst="rect">
            <a:avLst/>
          </a:prstGeom>
        </p:spPr>
        <p:txBody>
          <a:bodyPr vert="horz" lIns="89346" tIns="44673" rIns="89346" bIns="44673" rtlCol="0"/>
          <a:lstStyle>
            <a:lvl1pPr algn="l">
              <a:defRPr sz="1200"/>
            </a:lvl1pPr>
          </a:lstStyle>
          <a:p>
            <a:endParaRPr lang="es-ES"/>
          </a:p>
        </p:txBody>
      </p:sp>
      <p:sp>
        <p:nvSpPr>
          <p:cNvPr id="3" name="2 Marcador de fecha"/>
          <p:cNvSpPr>
            <a:spLocks noGrp="1"/>
          </p:cNvSpPr>
          <p:nvPr>
            <p:ph type="dt" idx="1"/>
          </p:nvPr>
        </p:nvSpPr>
        <p:spPr>
          <a:xfrm>
            <a:off x="4008550" y="0"/>
            <a:ext cx="3066943" cy="468676"/>
          </a:xfrm>
          <a:prstGeom prst="rect">
            <a:avLst/>
          </a:prstGeom>
        </p:spPr>
        <p:txBody>
          <a:bodyPr vert="horz" lIns="89346" tIns="44673" rIns="89346" bIns="44673" rtlCol="0"/>
          <a:lstStyle>
            <a:lvl1pPr algn="r">
              <a:defRPr sz="1200"/>
            </a:lvl1pPr>
          </a:lstStyle>
          <a:p>
            <a:fld id="{7023F98C-3CB0-483D-8912-4635F4073B5D}" type="datetimeFigureOut">
              <a:rPr lang="es-ES" smtClean="0"/>
              <a:pPr/>
              <a:t>14/03/2025</a:t>
            </a:fld>
            <a:endParaRPr lang="es-ES"/>
          </a:p>
        </p:txBody>
      </p:sp>
      <p:sp>
        <p:nvSpPr>
          <p:cNvPr id="4" name="3 Marcador de imagen de diapositiva"/>
          <p:cNvSpPr>
            <a:spLocks noGrp="1" noRot="1" noChangeAspect="1"/>
          </p:cNvSpPr>
          <p:nvPr>
            <p:ph type="sldImg" idx="2"/>
          </p:nvPr>
        </p:nvSpPr>
        <p:spPr>
          <a:xfrm>
            <a:off x="1193800" y="704850"/>
            <a:ext cx="4689475" cy="3516313"/>
          </a:xfrm>
          <a:prstGeom prst="rect">
            <a:avLst/>
          </a:prstGeom>
          <a:noFill/>
          <a:ln w="12700">
            <a:solidFill>
              <a:prstClr val="black"/>
            </a:solidFill>
          </a:ln>
        </p:spPr>
        <p:txBody>
          <a:bodyPr vert="horz" lIns="89346" tIns="44673" rIns="89346" bIns="44673" rtlCol="0" anchor="ctr"/>
          <a:lstStyle/>
          <a:p>
            <a:endParaRPr lang="es-ES"/>
          </a:p>
        </p:txBody>
      </p:sp>
      <p:sp>
        <p:nvSpPr>
          <p:cNvPr id="5" name="4 Marcador de notas"/>
          <p:cNvSpPr>
            <a:spLocks noGrp="1"/>
          </p:cNvSpPr>
          <p:nvPr>
            <p:ph type="body" sz="quarter" idx="3"/>
          </p:nvPr>
        </p:nvSpPr>
        <p:spPr>
          <a:xfrm>
            <a:off x="707393" y="4456791"/>
            <a:ext cx="5662293" cy="4222452"/>
          </a:xfrm>
          <a:prstGeom prst="rect">
            <a:avLst/>
          </a:prstGeom>
        </p:spPr>
        <p:txBody>
          <a:bodyPr vert="horz" lIns="89346" tIns="44673" rIns="89346" bIns="44673"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1" y="8913581"/>
            <a:ext cx="3066943" cy="468676"/>
          </a:xfrm>
          <a:prstGeom prst="rect">
            <a:avLst/>
          </a:prstGeom>
        </p:spPr>
        <p:txBody>
          <a:bodyPr vert="horz" lIns="89346" tIns="44673" rIns="89346" bIns="44673"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4008550" y="8913581"/>
            <a:ext cx="3066943" cy="468676"/>
          </a:xfrm>
          <a:prstGeom prst="rect">
            <a:avLst/>
          </a:prstGeom>
        </p:spPr>
        <p:txBody>
          <a:bodyPr vert="horz" lIns="89346" tIns="44673" rIns="89346" bIns="44673" rtlCol="0" anchor="b"/>
          <a:lstStyle>
            <a:lvl1pPr algn="r">
              <a:defRPr sz="1200"/>
            </a:lvl1pPr>
          </a:lstStyle>
          <a:p>
            <a:fld id="{D47C0332-C57B-4D2B-92C4-5D4690752ED4}" type="slidenum">
              <a:rPr lang="es-ES" smtClean="0"/>
              <a:pPr/>
              <a:t>‹nº›</a:t>
            </a:fld>
            <a:endParaRPr lang="es-ES"/>
          </a:p>
        </p:txBody>
      </p:sp>
    </p:spTree>
    <p:extLst>
      <p:ext uri="{BB962C8B-B14F-4D97-AF65-F5344CB8AC3E}">
        <p14:creationId xmlns:p14="http://schemas.microsoft.com/office/powerpoint/2010/main" val="83135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4</a:t>
            </a:fld>
            <a:endParaRPr lang="pt-BR"/>
          </a:p>
        </p:txBody>
      </p:sp>
    </p:spTree>
    <p:extLst>
      <p:ext uri="{BB962C8B-B14F-4D97-AF65-F5344CB8AC3E}">
        <p14:creationId xmlns:p14="http://schemas.microsoft.com/office/powerpoint/2010/main" val="3209838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5</a:t>
            </a:fld>
            <a:endParaRPr lang="pt-BR"/>
          </a:p>
        </p:txBody>
      </p:sp>
    </p:spTree>
    <p:extLst>
      <p:ext uri="{BB962C8B-B14F-4D97-AF65-F5344CB8AC3E}">
        <p14:creationId xmlns:p14="http://schemas.microsoft.com/office/powerpoint/2010/main" val="3463656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6</a:t>
            </a:fld>
            <a:endParaRPr lang="pt-BR"/>
          </a:p>
        </p:txBody>
      </p:sp>
    </p:spTree>
    <p:extLst>
      <p:ext uri="{BB962C8B-B14F-4D97-AF65-F5344CB8AC3E}">
        <p14:creationId xmlns:p14="http://schemas.microsoft.com/office/powerpoint/2010/main" val="3180055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12</a:t>
            </a:fld>
            <a:endParaRPr lang="pt-BR"/>
          </a:p>
        </p:txBody>
      </p:sp>
    </p:spTree>
    <p:extLst>
      <p:ext uri="{BB962C8B-B14F-4D97-AF65-F5344CB8AC3E}">
        <p14:creationId xmlns:p14="http://schemas.microsoft.com/office/powerpoint/2010/main" val="99138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1ED9B-D6E2-79D0-A1AD-B71380063D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EBA8D87-7D0A-23D8-4461-3E26F3FB5AF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6B92CAF-408A-448D-8C14-92C882D2F4F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4C2B5CD-3C3E-31BE-B5CB-70A434BDFFA5}"/>
              </a:ext>
            </a:extLst>
          </p:cNvPr>
          <p:cNvSpPr>
            <a:spLocks noGrp="1"/>
          </p:cNvSpPr>
          <p:nvPr>
            <p:ph type="sldNum" sz="quarter" idx="5"/>
          </p:nvPr>
        </p:nvSpPr>
        <p:spPr/>
        <p:txBody>
          <a:bodyPr/>
          <a:lstStyle/>
          <a:p>
            <a:fld id="{A2E5B02E-BEE6-49ED-8070-21AD1D061EA9}" type="slidenum">
              <a:rPr lang="pt-BR" smtClean="0"/>
              <a:t>13</a:t>
            </a:fld>
            <a:endParaRPr lang="pt-BR"/>
          </a:p>
        </p:txBody>
      </p:sp>
    </p:spTree>
    <p:extLst>
      <p:ext uri="{BB962C8B-B14F-4D97-AF65-F5344CB8AC3E}">
        <p14:creationId xmlns:p14="http://schemas.microsoft.com/office/powerpoint/2010/main" val="2941310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16</a:t>
            </a:fld>
            <a:endParaRPr lang="pt-BR"/>
          </a:p>
        </p:txBody>
      </p:sp>
    </p:spTree>
    <p:extLst>
      <p:ext uri="{BB962C8B-B14F-4D97-AF65-F5344CB8AC3E}">
        <p14:creationId xmlns:p14="http://schemas.microsoft.com/office/powerpoint/2010/main" val="1231450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19</a:t>
            </a:fld>
            <a:endParaRPr lang="pt-BR"/>
          </a:p>
        </p:txBody>
      </p:sp>
    </p:spTree>
    <p:extLst>
      <p:ext uri="{BB962C8B-B14F-4D97-AF65-F5344CB8AC3E}">
        <p14:creationId xmlns:p14="http://schemas.microsoft.com/office/powerpoint/2010/main" val="219755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21</a:t>
            </a:fld>
            <a:endParaRPr lang="pt-BR"/>
          </a:p>
        </p:txBody>
      </p:sp>
    </p:spTree>
    <p:extLst>
      <p:ext uri="{BB962C8B-B14F-4D97-AF65-F5344CB8AC3E}">
        <p14:creationId xmlns:p14="http://schemas.microsoft.com/office/powerpoint/2010/main" val="3404419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22</a:t>
            </a:fld>
            <a:endParaRPr lang="pt-BR"/>
          </a:p>
        </p:txBody>
      </p:sp>
    </p:spTree>
    <p:extLst>
      <p:ext uri="{BB962C8B-B14F-4D97-AF65-F5344CB8AC3E}">
        <p14:creationId xmlns:p14="http://schemas.microsoft.com/office/powerpoint/2010/main" val="21313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23</a:t>
            </a:fld>
            <a:endParaRPr lang="pt-BR"/>
          </a:p>
        </p:txBody>
      </p:sp>
    </p:spTree>
    <p:extLst>
      <p:ext uri="{BB962C8B-B14F-4D97-AF65-F5344CB8AC3E}">
        <p14:creationId xmlns:p14="http://schemas.microsoft.com/office/powerpoint/2010/main" val="2937955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24</a:t>
            </a:fld>
            <a:endParaRPr lang="pt-BR"/>
          </a:p>
        </p:txBody>
      </p:sp>
    </p:spTree>
    <p:extLst>
      <p:ext uri="{BB962C8B-B14F-4D97-AF65-F5344CB8AC3E}">
        <p14:creationId xmlns:p14="http://schemas.microsoft.com/office/powerpoint/2010/main" val="591215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25</a:t>
            </a:fld>
            <a:endParaRPr lang="pt-BR"/>
          </a:p>
        </p:txBody>
      </p:sp>
    </p:spTree>
    <p:extLst>
      <p:ext uri="{BB962C8B-B14F-4D97-AF65-F5344CB8AC3E}">
        <p14:creationId xmlns:p14="http://schemas.microsoft.com/office/powerpoint/2010/main" val="3573441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26</a:t>
            </a:fld>
            <a:endParaRPr lang="pt-BR"/>
          </a:p>
        </p:txBody>
      </p:sp>
    </p:spTree>
    <p:extLst>
      <p:ext uri="{BB962C8B-B14F-4D97-AF65-F5344CB8AC3E}">
        <p14:creationId xmlns:p14="http://schemas.microsoft.com/office/powerpoint/2010/main" val="2142671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27</a:t>
            </a:fld>
            <a:endParaRPr lang="pt-BR"/>
          </a:p>
        </p:txBody>
      </p:sp>
    </p:spTree>
    <p:extLst>
      <p:ext uri="{BB962C8B-B14F-4D97-AF65-F5344CB8AC3E}">
        <p14:creationId xmlns:p14="http://schemas.microsoft.com/office/powerpoint/2010/main" val="1650933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28</a:t>
            </a:fld>
            <a:endParaRPr lang="pt-BR"/>
          </a:p>
        </p:txBody>
      </p:sp>
    </p:spTree>
    <p:extLst>
      <p:ext uri="{BB962C8B-B14F-4D97-AF65-F5344CB8AC3E}">
        <p14:creationId xmlns:p14="http://schemas.microsoft.com/office/powerpoint/2010/main" val="2721535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2E5B02E-BEE6-49ED-8070-21AD1D061EA9}" type="slidenum">
              <a:rPr lang="pt-BR" smtClean="0"/>
              <a:t>29</a:t>
            </a:fld>
            <a:endParaRPr lang="pt-BR"/>
          </a:p>
        </p:txBody>
      </p:sp>
    </p:spTree>
    <p:extLst>
      <p:ext uri="{BB962C8B-B14F-4D97-AF65-F5344CB8AC3E}">
        <p14:creationId xmlns:p14="http://schemas.microsoft.com/office/powerpoint/2010/main" val="2518548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C07EE330-BD2B-4165-8A66-AEC4803B7100}" type="datetimeFigureOut">
              <a:rPr lang="pt-BR" smtClean="0"/>
              <a:t>14/03/2025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DC3D69-2019-4839-BC62-59A93C9C8B77}" type="slidenum">
              <a:rPr lang="pt-BR" smtClean="0"/>
              <a:t>‹nº›</a:t>
            </a:fld>
            <a:endParaRPr lang="pt-BR"/>
          </a:p>
        </p:txBody>
      </p:sp>
    </p:spTree>
    <p:extLst>
      <p:ext uri="{BB962C8B-B14F-4D97-AF65-F5344CB8AC3E}">
        <p14:creationId xmlns:p14="http://schemas.microsoft.com/office/powerpoint/2010/main" val="3852772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2" name="Picture 4" descr="C:\Users\epascual\Desktop\FONDO ENCAB CURVA.png"/>
          <p:cNvPicPr>
            <a:picLocks noChangeAspect="1" noChangeArrowheads="1"/>
          </p:cNvPicPr>
          <p:nvPr/>
        </p:nvPicPr>
        <p:blipFill rotWithShape="1">
          <a:blip r:embed="rId14">
            <a:extLst>
              <a:ext uri="{28A0092B-C50C-407E-A947-70E740481C1C}">
                <a14:useLocalDpi xmlns:a14="http://schemas.microsoft.com/office/drawing/2010/main" val="0"/>
              </a:ext>
            </a:extLst>
          </a:blip>
          <a:srcRect r="2302" b="82960"/>
          <a:stretch/>
        </p:blipFill>
        <p:spPr bwMode="auto">
          <a:xfrm>
            <a:off x="0" y="-9872"/>
            <a:ext cx="9143999" cy="112747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a:extLst>
              <a:ext uri="{FF2B5EF4-FFF2-40B4-BE49-F238E27FC236}">
                <a16:creationId xmlns:a16="http://schemas.microsoft.com/office/drawing/2014/main" id="{5313DEAC-2D4E-4DFA-ADD1-D3F7D7B7A5DA}"/>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66196"/>
          <a:stretch/>
        </p:blipFill>
        <p:spPr>
          <a:xfrm>
            <a:off x="35496" y="6165304"/>
            <a:ext cx="2540579" cy="450878"/>
          </a:xfrm>
          <a:prstGeom prst="rect">
            <a:avLst/>
          </a:prstGeom>
        </p:spPr>
      </p:pic>
      <p:pic>
        <p:nvPicPr>
          <p:cNvPr id="5" name="Imagem 4">
            <a:extLst>
              <a:ext uri="{FF2B5EF4-FFF2-40B4-BE49-F238E27FC236}">
                <a16:creationId xmlns:a16="http://schemas.microsoft.com/office/drawing/2014/main" id="{CA9DE8D0-4EF6-4124-B63B-E2BC09B45CAD}"/>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788518" y="5822558"/>
            <a:ext cx="788303" cy="793624"/>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mailto:comercialBRSP2@solerpalau.com"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fif"/><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easyvent.solerpalau.com/?lang=5" TargetMode="External"/><Relationship Id="rId5" Type="http://schemas.openxmlformats.org/officeDocument/2006/relationships/image" Target="../media/image18.jp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26.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13.png"/><Relationship Id="rId4" Type="http://schemas.microsoft.com/office/2007/relationships/hdphoto" Target="../media/hdphoto4.wdp"/><Relationship Id="rId9"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oleObject" Target="../embeddings/oleObject1.bin"/><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29.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2.xml"/><Relationship Id="rId5" Type="http://schemas.microsoft.com/office/2007/relationships/hdphoto" Target="../media/hdphoto7.wdp"/><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7" Type="http://schemas.microsoft.com/office/2007/relationships/hdphoto" Target="../media/hdphoto8.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2.xml"/><Relationship Id="rId5" Type="http://schemas.openxmlformats.org/officeDocument/2006/relationships/image" Target="../media/image51.png"/><Relationship Id="rId4" Type="http://schemas.openxmlformats.org/officeDocument/2006/relationships/image" Target="../media/image50.jpg"/></Relationships>
</file>

<file path=ppt/slides/_rels/slide21.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8.jpg"/><Relationship Id="rId5" Type="http://schemas.openxmlformats.org/officeDocument/2006/relationships/image" Target="../media/image53.png"/><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microsoft.com/office/2007/relationships/hdphoto" Target="../media/hdphoto12.wdp"/></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microsoft.com/office/2007/relationships/hdphoto" Target="../media/hdphoto14.wdp"/></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www.youtube.com/watch?v=qE3sNplv8Pc" TargetMode="External"/><Relationship Id="rId5" Type="http://schemas.openxmlformats.org/officeDocument/2006/relationships/image" Target="../media/image68.jpeg"/><Relationship Id="rId4" Type="http://schemas.microsoft.com/office/2007/relationships/hdphoto" Target="../media/hdphoto15.wdp"/></Relationships>
</file>

<file path=ppt/slides/_rels/slide27.xml.rels><?xml version="1.0" encoding="UTF-8" standalone="yes"?>
<Relationships xmlns="http://schemas.openxmlformats.org/package/2006/relationships"><Relationship Id="rId3" Type="http://schemas.openxmlformats.org/officeDocument/2006/relationships/image" Target="../media/image69.jpg"/><Relationship Id="rId7" Type="http://schemas.openxmlformats.org/officeDocument/2006/relationships/image" Target="../media/image72.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71.jpg"/><Relationship Id="rId5" Type="http://schemas.openxmlformats.org/officeDocument/2006/relationships/image" Target="../media/image70.w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97510A9-70E2-CAF8-8D66-603AC4401302}"/>
              </a:ext>
            </a:extLst>
          </p:cNvPr>
          <p:cNvPicPr>
            <a:picLocks noChangeAspect="1"/>
          </p:cNvPicPr>
          <p:nvPr/>
        </p:nvPicPr>
        <p:blipFill rotWithShape="1">
          <a:blip r:embed="rId2">
            <a:duotone>
              <a:srgbClr val="EEECE1">
                <a:shade val="45000"/>
                <a:satMod val="135000"/>
              </a:srgbClr>
              <a:prstClr val="white"/>
            </a:duotone>
            <a:extLst>
              <a:ext uri="{BEBA8EAE-BF5A-486C-A8C5-ECC9F3942E4B}">
                <a14:imgProps xmlns:a14="http://schemas.microsoft.com/office/drawing/2010/main">
                  <a14:imgLayer r:embed="rId3">
                    <a14:imgEffect>
                      <a14:backgroundRemoval t="24356" b="78844" l="10600" r="80050">
                        <a14:foregroundMark x1="32200" y1="29778" x2="24550" y2="31467"/>
                        <a14:foregroundMark x1="24550" y1="31467" x2="20950" y2="35200"/>
                        <a14:foregroundMark x1="20950" y1="35200" x2="17800" y2="41156"/>
                        <a14:foregroundMark x1="17800" y1="41156" x2="17550" y2="47911"/>
                        <a14:foregroundMark x1="18200" y1="29156" x2="15750" y2="35200"/>
                        <a14:foregroundMark x1="15750" y1="35200" x2="15450" y2="40444"/>
                        <a14:foregroundMark x1="46550" y1="60267" x2="40800" y2="37244"/>
                        <a14:foregroundMark x1="40800" y1="37244" x2="31200" y2="30844"/>
                        <a14:foregroundMark x1="31200" y1="30844" x2="27000" y2="30756"/>
                        <a14:foregroundMark x1="27000" y1="30756" x2="27000" y2="30756"/>
                        <a14:foregroundMark x1="43100" y1="39644" x2="41550" y2="32711"/>
                        <a14:foregroundMark x1="41550" y1="32711" x2="33850" y2="26844"/>
                        <a14:foregroundMark x1="33850" y1="26844" x2="29950" y2="25333"/>
                        <a14:foregroundMark x1="29950" y1="25333" x2="23500" y2="28000"/>
                        <a14:foregroundMark x1="26650" y1="24978" x2="23400" y2="26667"/>
                        <a14:foregroundMark x1="32200" y1="40978" x2="22200" y2="73422"/>
                        <a14:foregroundMark x1="46900" y1="75733" x2="17200" y2="72089"/>
                        <a14:foregroundMark x1="17200" y1="72089" x2="14550" y2="65778"/>
                        <a14:foregroundMark x1="14550" y1="65778" x2="11750" y2="52533"/>
                        <a14:foregroundMark x1="11750" y1="52533" x2="14000" y2="46311"/>
                        <a14:foregroundMark x1="14000" y1="46311" x2="12350" y2="57689"/>
                        <a14:foregroundMark x1="12350" y1="57689" x2="16100" y2="68267"/>
                        <a14:foregroundMark x1="16100" y1="68267" x2="20000" y2="71111"/>
                        <a14:foregroundMark x1="20000" y1="71111" x2="16400" y2="75200"/>
                        <a14:foregroundMark x1="16400" y1="75200" x2="12450" y2="72000"/>
                        <a14:foregroundMark x1="12450" y1="72000" x2="12000" y2="70311"/>
                        <a14:foregroundMark x1="23750" y1="34756" x2="24050" y2="40978"/>
                        <a14:foregroundMark x1="25150" y1="24356" x2="23750" y2="25511"/>
                        <a14:foregroundMark x1="15350" y1="36711" x2="13850" y2="39822"/>
                        <a14:foregroundMark x1="14700" y1="36178" x2="13500" y2="39644"/>
                        <a14:foregroundMark x1="46350" y1="41956" x2="49150" y2="70933"/>
                        <a14:foregroundMark x1="49050" y1="70933" x2="25800" y2="56267"/>
                        <a14:foregroundMark x1="45150" y1="68622" x2="22450" y2="59111"/>
                        <a14:foregroundMark x1="49500" y1="78489" x2="25600" y2="75733"/>
                        <a14:foregroundMark x1="20050" y1="75556" x2="15800" y2="76533"/>
                        <a14:foregroundMark x1="15800" y1="76533" x2="11650" y2="75611"/>
                        <a14:foregroundMark x1="18650" y1="78844" x2="12200" y2="78311"/>
                        <a14:foregroundMark x1="50700" y1="65156" x2="49400" y2="70578"/>
                        <a14:foregroundMark x1="50250" y1="68978" x2="49700" y2="71911"/>
                        <a14:foregroundMark x1="50250" y1="70311" x2="49800" y2="74044"/>
                        <a14:backgroundMark x1="10800" y1="74311" x2="10800" y2="76000"/>
                      </a14:backgroundRemoval>
                    </a14:imgEffect>
                    <a14:imgEffect>
                      <a14:saturation sat="33000"/>
                    </a14:imgEffect>
                  </a14:imgLayer>
                </a14:imgProps>
              </a:ext>
              <a:ext uri="{28A0092B-C50C-407E-A947-70E740481C1C}">
                <a14:useLocalDpi xmlns:a14="http://schemas.microsoft.com/office/drawing/2010/main" val="0"/>
              </a:ext>
            </a:extLst>
          </a:blip>
          <a:srcRect l="9047" t="21650" r="48693" b="20995"/>
          <a:stretch/>
        </p:blipFill>
        <p:spPr>
          <a:xfrm>
            <a:off x="1853698" y="1525280"/>
            <a:ext cx="5436604" cy="4150438"/>
          </a:xfrm>
          <a:prstGeom prst="rect">
            <a:avLst/>
          </a:prstGeom>
        </p:spPr>
      </p:pic>
      <p:pic>
        <p:nvPicPr>
          <p:cNvPr id="5" name="Imagem 4">
            <a:extLst>
              <a:ext uri="{FF2B5EF4-FFF2-40B4-BE49-F238E27FC236}">
                <a16:creationId xmlns:a16="http://schemas.microsoft.com/office/drawing/2014/main" id="{4D591A93-4618-40AE-B457-0BE6338B72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1421" y="2610610"/>
            <a:ext cx="3121158" cy="1636779"/>
          </a:xfrm>
          <a:prstGeom prst="rect">
            <a:avLst/>
          </a:prstGeom>
        </p:spPr>
      </p:pic>
      <p:sp>
        <p:nvSpPr>
          <p:cNvPr id="3" name="Rectangle 4"/>
          <p:cNvSpPr>
            <a:spLocks noChangeArrowheads="1"/>
          </p:cNvSpPr>
          <p:nvPr/>
        </p:nvSpPr>
        <p:spPr bwMode="auto">
          <a:xfrm>
            <a:off x="0" y="4105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pt-BR" sz="1100" b="0" i="0" u="none" strike="noStrike" cap="none" normalizeH="0" baseline="0">
                <a:ln>
                  <a:noFill/>
                </a:ln>
                <a:solidFill>
                  <a:schemeClr val="tx1"/>
                </a:solidFill>
                <a:effectLst/>
                <a:latin typeface="Arial" pitchFamily="34" charset="0"/>
                <a:ea typeface="Calibri" pitchFamily="34" charset="0"/>
                <a:cs typeface="Times New Roman" pitchFamily="18" charset="0"/>
              </a:rPr>
              <a:t>  </a:t>
            </a:r>
            <a:endParaRPr kumimoji="0" lang="pt-BR" altLang="pt-BR" sz="1800" b="0" i="0" u="none" strike="noStrike" cap="none" normalizeH="0" baseline="0">
              <a:ln>
                <a:noFill/>
              </a:ln>
              <a:solidFill>
                <a:schemeClr val="tx1"/>
              </a:solidFill>
              <a:effectLst/>
              <a:latin typeface="Arial" pitchFamily="34" charset="0"/>
              <a:cs typeface="Arial" pitchFamily="34" charset="0"/>
            </a:endParaRPr>
          </a:p>
        </p:txBody>
      </p:sp>
      <p:pic>
        <p:nvPicPr>
          <p:cNvPr id="7" name="Imagem 6">
            <a:extLst>
              <a:ext uri="{FF2B5EF4-FFF2-40B4-BE49-F238E27FC236}">
                <a16:creationId xmlns:a16="http://schemas.microsoft.com/office/drawing/2014/main" id="{2E5F57F9-8C32-4C45-BEED-557205FB0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964407"/>
          </a:xfrm>
          <a:prstGeom prst="rect">
            <a:avLst/>
          </a:prstGeom>
        </p:spPr>
      </p:pic>
      <p:sp>
        <p:nvSpPr>
          <p:cNvPr id="13" name="Retângulo 12">
            <a:extLst>
              <a:ext uri="{FF2B5EF4-FFF2-40B4-BE49-F238E27FC236}">
                <a16:creationId xmlns:a16="http://schemas.microsoft.com/office/drawing/2014/main" id="{F385AF8B-5F08-4F0D-86FA-796BEDA3A052}"/>
              </a:ext>
            </a:extLst>
          </p:cNvPr>
          <p:cNvSpPr/>
          <p:nvPr/>
        </p:nvSpPr>
        <p:spPr>
          <a:xfrm>
            <a:off x="0" y="6741368"/>
            <a:ext cx="9144000" cy="116593"/>
          </a:xfrm>
          <a:prstGeom prst="rect">
            <a:avLst/>
          </a:prstGeom>
          <a:solidFill>
            <a:srgbClr val="ED2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2">
            <a:extLst>
              <a:ext uri="{FF2B5EF4-FFF2-40B4-BE49-F238E27FC236}">
                <a16:creationId xmlns:a16="http://schemas.microsoft.com/office/drawing/2014/main" id="{97AE551F-E2EF-9C6A-E958-49C253240CDF}"/>
              </a:ext>
            </a:extLst>
          </p:cNvPr>
          <p:cNvSpPr txBox="1">
            <a:spLocks noChangeArrowheads="1"/>
          </p:cNvSpPr>
          <p:nvPr/>
        </p:nvSpPr>
        <p:spPr bwMode="auto">
          <a:xfrm>
            <a:off x="0" y="964407"/>
            <a:ext cx="9144000" cy="5940088"/>
          </a:xfrm>
          <a:prstGeom prst="rect">
            <a:avLst/>
          </a:prstGeom>
          <a:noFill/>
          <a:ln w="9525">
            <a:noFill/>
            <a:miter lim="800000"/>
            <a:headEnd/>
            <a:tailEnd/>
          </a:ln>
        </p:spPr>
        <p:txBody>
          <a:bodyPr wrap="square">
            <a:spAutoFit/>
          </a:bodyPr>
          <a:lstStyle/>
          <a:p>
            <a:pPr algn="ctr"/>
            <a:r>
              <a:rPr lang="pt-BR" altLang="pt-BR" sz="2400" b="1" dirty="0"/>
              <a:t>VENTILAÇÃO INTELIGENTE: ESTRATÉGIAS PARA SELECIONAR O EQUIPAMENTO IDEAL</a:t>
            </a: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endParaRPr lang="pt-BR" altLang="pt-BR" sz="2400" b="1" dirty="0">
              <a:solidFill>
                <a:schemeClr val="bg1">
                  <a:lumMod val="50000"/>
                </a:schemeClr>
              </a:solidFill>
            </a:endParaRPr>
          </a:p>
          <a:p>
            <a:pPr algn="ctr"/>
            <a:r>
              <a:rPr lang="pt-BR" altLang="pt-BR" sz="2400" b="1" dirty="0">
                <a:solidFill>
                  <a:srgbClr val="002060"/>
                </a:solidFill>
              </a:rPr>
              <a:t>RAPHAEL NERI DOS SANTOS</a:t>
            </a:r>
          </a:p>
          <a:p>
            <a:pPr algn="ctr"/>
            <a:r>
              <a:rPr lang="pt-BR" altLang="pt-BR" sz="2400" b="1" dirty="0">
                <a:solidFill>
                  <a:srgbClr val="002060"/>
                </a:solidFill>
              </a:rPr>
              <a:t>ANALISTA DE APLICAÇÃO E VENDAS </a:t>
            </a:r>
          </a:p>
          <a:p>
            <a:pPr algn="ctr"/>
            <a:endParaRPr lang="pt-BR" altLang="pt-BR" sz="2400" b="1" dirty="0">
              <a:solidFill>
                <a:srgbClr val="002060"/>
              </a:solidFill>
            </a:endParaRPr>
          </a:p>
          <a:p>
            <a:pPr algn="ctr"/>
            <a:r>
              <a:rPr lang="pt-BR" altLang="pt-BR" b="1" i="1" u="sng" dirty="0">
                <a:hlinkClick r:id="rId6">
                  <a:extLst>
                    <a:ext uri="{A12FA001-AC4F-418D-AE19-62706E023703}">
                      <ahyp:hlinkClr xmlns:ahyp="http://schemas.microsoft.com/office/drawing/2018/hyperlinkcolor" val="tx"/>
                    </a:ext>
                  </a:extLst>
                </a:hlinkClick>
              </a:rPr>
              <a:t>comercialBRSP2@solerpalau.com</a:t>
            </a:r>
            <a:endParaRPr lang="pt-BR" altLang="pt-BR" b="1" i="1" u="sng" dirty="0"/>
          </a:p>
          <a:p>
            <a:pPr algn="ctr"/>
            <a:r>
              <a:rPr lang="pt-BR" altLang="pt-BR" b="1" i="1" u="sng" dirty="0"/>
              <a:t>Contato Telefônico: (11) 99419-0569</a:t>
            </a:r>
          </a:p>
          <a:p>
            <a:pPr algn="ctr"/>
            <a:endParaRPr lang="pt-BR" altLang="pt-BR" sz="3200" b="1" dirty="0">
              <a:solidFill>
                <a:srgbClr val="002060"/>
              </a:solidFill>
            </a:endParaRPr>
          </a:p>
        </p:txBody>
      </p:sp>
    </p:spTree>
    <p:extLst>
      <p:ext uri="{BB962C8B-B14F-4D97-AF65-F5344CB8AC3E}">
        <p14:creationId xmlns:p14="http://schemas.microsoft.com/office/powerpoint/2010/main" val="4045712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m 18" descr="Relógio em cima de uma superfície de madeira&#10;&#10;Descrição gerada automaticamente com confiança média">
            <a:extLst>
              <a:ext uri="{FF2B5EF4-FFF2-40B4-BE49-F238E27FC236}">
                <a16:creationId xmlns:a16="http://schemas.microsoft.com/office/drawing/2014/main" id="{518000CA-D028-D322-054A-E9C3F237EA41}"/>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 y="1081682"/>
            <a:ext cx="9144001" cy="4708806"/>
          </a:xfrm>
          <a:prstGeom prst="rect">
            <a:avLst/>
          </a:prstGeom>
        </p:spPr>
      </p:pic>
      <p:sp>
        <p:nvSpPr>
          <p:cNvPr id="63" name="Retângulo 62">
            <a:extLst>
              <a:ext uri="{FF2B5EF4-FFF2-40B4-BE49-F238E27FC236}">
                <a16:creationId xmlns:a16="http://schemas.microsoft.com/office/drawing/2014/main" id="{BBBEE23D-7534-4648-B93E-CB1D73F63948}"/>
              </a:ext>
            </a:extLst>
          </p:cNvPr>
          <p:cNvSpPr/>
          <p:nvPr/>
        </p:nvSpPr>
        <p:spPr>
          <a:xfrm>
            <a:off x="3383568" y="3488641"/>
            <a:ext cx="2449419" cy="2120041"/>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cxnSp>
        <p:nvCxnSpPr>
          <p:cNvPr id="61" name="Conector reto 60">
            <a:extLst>
              <a:ext uri="{FF2B5EF4-FFF2-40B4-BE49-F238E27FC236}">
                <a16:creationId xmlns:a16="http://schemas.microsoft.com/office/drawing/2014/main" id="{6E9B7600-8783-4560-AFDD-5FB7EBB07319}"/>
              </a:ext>
            </a:extLst>
          </p:cNvPr>
          <p:cNvCxnSpPr>
            <a:cxnSpLocks/>
            <a:endCxn id="80" idx="3"/>
          </p:cNvCxnSpPr>
          <p:nvPr/>
        </p:nvCxnSpPr>
        <p:spPr>
          <a:xfrm flipH="1">
            <a:off x="2402945" y="3078685"/>
            <a:ext cx="486484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8" name="Imagem 67">
            <a:extLst>
              <a:ext uri="{FF2B5EF4-FFF2-40B4-BE49-F238E27FC236}">
                <a16:creationId xmlns:a16="http://schemas.microsoft.com/office/drawing/2014/main" id="{12D69694-B3C6-4A79-8F79-46686B7B738F}"/>
              </a:ext>
            </a:extLst>
          </p:cNvPr>
          <p:cNvPicPr>
            <a:picLocks noChangeAspect="1"/>
          </p:cNvPicPr>
          <p:nvPr/>
        </p:nvPicPr>
        <p:blipFill>
          <a:blip r:embed="rId3"/>
          <a:stretch>
            <a:fillRect/>
          </a:stretch>
        </p:blipFill>
        <p:spPr>
          <a:xfrm>
            <a:off x="3637593" y="1695409"/>
            <a:ext cx="1845922" cy="1877999"/>
          </a:xfrm>
          <a:prstGeom prst="rect">
            <a:avLst/>
          </a:prstGeom>
          <a:noFill/>
          <a:ln>
            <a:noFill/>
          </a:ln>
        </p:spPr>
      </p:pic>
      <p:cxnSp>
        <p:nvCxnSpPr>
          <p:cNvPr id="62" name="Conector reto 61">
            <a:extLst>
              <a:ext uri="{FF2B5EF4-FFF2-40B4-BE49-F238E27FC236}">
                <a16:creationId xmlns:a16="http://schemas.microsoft.com/office/drawing/2014/main" id="{610AB177-9AD2-4BD0-88BC-70AD3D00D23C}"/>
              </a:ext>
            </a:extLst>
          </p:cNvPr>
          <p:cNvCxnSpPr>
            <a:cxnSpLocks/>
            <a:stCxn id="84" idx="2"/>
            <a:endCxn id="88" idx="0"/>
          </p:cNvCxnSpPr>
          <p:nvPr/>
        </p:nvCxnSpPr>
        <p:spPr>
          <a:xfrm>
            <a:off x="7528584" y="3549217"/>
            <a:ext cx="0" cy="2640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Retângulo 63">
            <a:extLst>
              <a:ext uri="{FF2B5EF4-FFF2-40B4-BE49-F238E27FC236}">
                <a16:creationId xmlns:a16="http://schemas.microsoft.com/office/drawing/2014/main" id="{49030B94-63C0-437C-871E-4D421ABBA6E7}"/>
              </a:ext>
            </a:extLst>
          </p:cNvPr>
          <p:cNvSpPr/>
          <p:nvPr/>
        </p:nvSpPr>
        <p:spPr>
          <a:xfrm>
            <a:off x="3382189" y="3560452"/>
            <a:ext cx="2450107" cy="2031325"/>
          </a:xfrm>
          <a:prstGeom prst="rect">
            <a:avLst/>
          </a:prstGeom>
        </p:spPr>
        <p:txBody>
          <a:bodyPr wrap="square">
            <a:spAutoFit/>
          </a:bodyPr>
          <a:lstStyle/>
          <a:p>
            <a:pPr algn="just"/>
            <a:r>
              <a:rPr lang="pt-BR" sz="1050" dirty="0">
                <a:solidFill>
                  <a:schemeClr val="bg1"/>
                </a:solidFill>
              </a:rPr>
              <a:t>Em 1963 surgiu a OTAM Ventiladores Industriais que significa ‘Organização Técnica de Assistência e Manutenção’ que tinha a função de promover engenharia para execução de projetos, instalação e manutenção de equipamentos industriais e instalações elétricas e mecânicas, porém, no decorrer dos anos, modifica seu ramo de atuação. Em 1979, o grupo S&amp;P inicia seu processo de internacionalização da marca. </a:t>
            </a:r>
          </a:p>
        </p:txBody>
      </p:sp>
      <p:sp>
        <p:nvSpPr>
          <p:cNvPr id="66" name="Retângulo 65">
            <a:extLst>
              <a:ext uri="{FF2B5EF4-FFF2-40B4-BE49-F238E27FC236}">
                <a16:creationId xmlns:a16="http://schemas.microsoft.com/office/drawing/2014/main" id="{17855C86-931F-48A1-95F6-0BA1E0234628}"/>
              </a:ext>
            </a:extLst>
          </p:cNvPr>
          <p:cNvSpPr/>
          <p:nvPr/>
        </p:nvSpPr>
        <p:spPr>
          <a:xfrm>
            <a:off x="4056048" y="1376477"/>
            <a:ext cx="1071534" cy="300082"/>
          </a:xfrm>
          <a:prstGeom prst="rect">
            <a:avLst/>
          </a:prstGeom>
        </p:spPr>
        <p:txBody>
          <a:bodyPr wrap="square">
            <a:spAutoFit/>
          </a:bodyPr>
          <a:lstStyle/>
          <a:p>
            <a:pPr algn="just"/>
            <a:r>
              <a:rPr lang="pt-BR" sz="1350" b="1" dirty="0">
                <a:latin typeface="Segoe UI Semibold" panose="020B0702040204020203" pitchFamily="34" charset="0"/>
                <a:cs typeface="Segoe UI Semibold" panose="020B0702040204020203" pitchFamily="34" charset="0"/>
              </a:rPr>
              <a:t>1963 - 1979</a:t>
            </a:r>
          </a:p>
        </p:txBody>
      </p:sp>
      <p:sp>
        <p:nvSpPr>
          <p:cNvPr id="69" name="Elipse 68">
            <a:extLst>
              <a:ext uri="{FF2B5EF4-FFF2-40B4-BE49-F238E27FC236}">
                <a16:creationId xmlns:a16="http://schemas.microsoft.com/office/drawing/2014/main" id="{B9FF6690-495B-4942-B7E6-8B0C39E242FE}"/>
              </a:ext>
            </a:extLst>
          </p:cNvPr>
          <p:cNvSpPr/>
          <p:nvPr/>
        </p:nvSpPr>
        <p:spPr>
          <a:xfrm>
            <a:off x="3834719" y="1881536"/>
            <a:ext cx="1489302" cy="149096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grpSp>
        <p:nvGrpSpPr>
          <p:cNvPr id="72" name="Agrupar 71">
            <a:extLst>
              <a:ext uri="{FF2B5EF4-FFF2-40B4-BE49-F238E27FC236}">
                <a16:creationId xmlns:a16="http://schemas.microsoft.com/office/drawing/2014/main" id="{49F8E84D-B635-4647-90DE-39D2FCF4BF6C}"/>
              </a:ext>
            </a:extLst>
          </p:cNvPr>
          <p:cNvGrpSpPr/>
          <p:nvPr/>
        </p:nvGrpSpPr>
        <p:grpSpPr>
          <a:xfrm>
            <a:off x="254585" y="1890587"/>
            <a:ext cx="2450797" cy="3752060"/>
            <a:chOff x="339445" y="1072985"/>
            <a:chExt cx="3267729" cy="5002747"/>
          </a:xfrm>
        </p:grpSpPr>
        <p:grpSp>
          <p:nvGrpSpPr>
            <p:cNvPr id="73" name="Agrupar 72">
              <a:extLst>
                <a:ext uri="{FF2B5EF4-FFF2-40B4-BE49-F238E27FC236}">
                  <a16:creationId xmlns:a16="http://schemas.microsoft.com/office/drawing/2014/main" id="{4A33DAB9-2A09-4013-A3D6-0CA3645D5226}"/>
                </a:ext>
              </a:extLst>
            </p:cNvPr>
            <p:cNvGrpSpPr/>
            <p:nvPr/>
          </p:nvGrpSpPr>
          <p:grpSpPr>
            <a:xfrm>
              <a:off x="339445" y="1405116"/>
              <a:ext cx="3267729" cy="4670616"/>
              <a:chOff x="339445" y="1246092"/>
              <a:chExt cx="3267729" cy="4670616"/>
            </a:xfrm>
          </p:grpSpPr>
          <p:grpSp>
            <p:nvGrpSpPr>
              <p:cNvPr id="75" name="Agrupar 74">
                <a:extLst>
                  <a:ext uri="{FF2B5EF4-FFF2-40B4-BE49-F238E27FC236}">
                    <a16:creationId xmlns:a16="http://schemas.microsoft.com/office/drawing/2014/main" id="{E87900E4-04E9-4954-AA19-89AD75E72E14}"/>
                  </a:ext>
                </a:extLst>
              </p:cNvPr>
              <p:cNvGrpSpPr/>
              <p:nvPr/>
            </p:nvGrpSpPr>
            <p:grpSpPr>
              <a:xfrm>
                <a:off x="742696" y="1246092"/>
                <a:ext cx="2461229" cy="2503999"/>
                <a:chOff x="1262632" y="2783619"/>
                <a:chExt cx="2812411" cy="2825171"/>
              </a:xfrm>
            </p:grpSpPr>
            <p:pic>
              <p:nvPicPr>
                <p:cNvPr id="80" name="Imagem 79">
                  <a:extLst>
                    <a:ext uri="{FF2B5EF4-FFF2-40B4-BE49-F238E27FC236}">
                      <a16:creationId xmlns:a16="http://schemas.microsoft.com/office/drawing/2014/main" id="{646AA6E5-B03E-4372-86E3-423D40D85572}"/>
                    </a:ext>
                  </a:extLst>
                </p:cNvPr>
                <p:cNvPicPr>
                  <a:picLocks noChangeAspect="1"/>
                </p:cNvPicPr>
                <p:nvPr/>
              </p:nvPicPr>
              <p:blipFill>
                <a:blip r:embed="rId3"/>
                <a:stretch>
                  <a:fillRect/>
                </a:stretch>
              </p:blipFill>
              <p:spPr>
                <a:xfrm>
                  <a:off x="1262632" y="2783619"/>
                  <a:ext cx="2812411" cy="2825171"/>
                </a:xfrm>
                <a:prstGeom prst="rect">
                  <a:avLst/>
                </a:prstGeom>
              </p:spPr>
            </p:pic>
            <p:sp>
              <p:nvSpPr>
                <p:cNvPr id="81" name="Elipse 80">
                  <a:extLst>
                    <a:ext uri="{FF2B5EF4-FFF2-40B4-BE49-F238E27FC236}">
                      <a16:creationId xmlns:a16="http://schemas.microsoft.com/office/drawing/2014/main" id="{BA502539-D58F-42E0-AA75-7CE680FE91B7}"/>
                    </a:ext>
                  </a:extLst>
                </p:cNvPr>
                <p:cNvSpPr/>
                <p:nvPr/>
              </p:nvSpPr>
              <p:spPr>
                <a:xfrm>
                  <a:off x="1562970" y="3063621"/>
                  <a:ext cx="2269072" cy="224293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grpSp>
          <p:grpSp>
            <p:nvGrpSpPr>
              <p:cNvPr id="76" name="Agrupar 75">
                <a:extLst>
                  <a:ext uri="{FF2B5EF4-FFF2-40B4-BE49-F238E27FC236}">
                    <a16:creationId xmlns:a16="http://schemas.microsoft.com/office/drawing/2014/main" id="{163B6D6C-E5F1-49B3-B87E-688663D1E419}"/>
                  </a:ext>
                </a:extLst>
              </p:cNvPr>
              <p:cNvGrpSpPr/>
              <p:nvPr/>
            </p:nvGrpSpPr>
            <p:grpSpPr>
              <a:xfrm>
                <a:off x="339445" y="4156936"/>
                <a:ext cx="3267729" cy="1759772"/>
                <a:chOff x="340365" y="3852136"/>
                <a:chExt cx="3267729" cy="1759772"/>
              </a:xfrm>
            </p:grpSpPr>
            <p:sp>
              <p:nvSpPr>
                <p:cNvPr id="78" name="Retângulo 77">
                  <a:extLst>
                    <a:ext uri="{FF2B5EF4-FFF2-40B4-BE49-F238E27FC236}">
                      <a16:creationId xmlns:a16="http://schemas.microsoft.com/office/drawing/2014/main" id="{AB6EBB18-0069-4B32-B643-E041E7E741A0}"/>
                    </a:ext>
                  </a:extLst>
                </p:cNvPr>
                <p:cNvSpPr/>
                <p:nvPr/>
              </p:nvSpPr>
              <p:spPr>
                <a:xfrm>
                  <a:off x="340365" y="3852136"/>
                  <a:ext cx="3265892" cy="1759772"/>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
              <p:nvSpPr>
                <p:cNvPr id="79" name="Retângulo 78">
                  <a:extLst>
                    <a:ext uri="{FF2B5EF4-FFF2-40B4-BE49-F238E27FC236}">
                      <a16:creationId xmlns:a16="http://schemas.microsoft.com/office/drawing/2014/main" id="{49397B35-710E-42CE-8F7D-66AC7F462A72}"/>
                    </a:ext>
                  </a:extLst>
                </p:cNvPr>
                <p:cNvSpPr/>
                <p:nvPr/>
              </p:nvSpPr>
              <p:spPr>
                <a:xfrm>
                  <a:off x="342202" y="3931803"/>
                  <a:ext cx="3265892" cy="1631216"/>
                </a:xfrm>
                <a:prstGeom prst="rect">
                  <a:avLst/>
                </a:prstGeom>
              </p:spPr>
              <p:txBody>
                <a:bodyPr wrap="square">
                  <a:spAutoFit/>
                </a:bodyPr>
                <a:lstStyle/>
                <a:p>
                  <a:pPr algn="just"/>
                  <a:r>
                    <a:rPr lang="pt-BR" sz="1050" dirty="0">
                      <a:solidFill>
                        <a:schemeClr val="bg1"/>
                      </a:solidFill>
                    </a:rPr>
                    <a:t>A S&amp;P foi fundada em 1951, na localidade de Ripoll, pelos engenheiros Eduard Soler e Joseph Palau. Atualmente, ao longo de sua história, já registrou em torno de 80 patentes próprias, mais 20 modelos industriais e mais de 120 modelos de utilidade.</a:t>
                  </a:r>
                </a:p>
              </p:txBody>
            </p:sp>
          </p:grpSp>
          <p:cxnSp>
            <p:nvCxnSpPr>
              <p:cNvPr id="77" name="Conector reto 76">
                <a:extLst>
                  <a:ext uri="{FF2B5EF4-FFF2-40B4-BE49-F238E27FC236}">
                    <a16:creationId xmlns:a16="http://schemas.microsoft.com/office/drawing/2014/main" id="{2CFA9419-C7FB-4026-9E0B-6D7E1FA8A5E5}"/>
                  </a:ext>
                </a:extLst>
              </p:cNvPr>
              <p:cNvCxnSpPr>
                <a:stCxn id="80" idx="2"/>
                <a:endCxn id="78" idx="0"/>
              </p:cNvCxnSpPr>
              <p:nvPr/>
            </p:nvCxnSpPr>
            <p:spPr>
              <a:xfrm flipH="1">
                <a:off x="1972391" y="3750091"/>
                <a:ext cx="920" cy="40684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4" name="Retângulo 73">
              <a:extLst>
                <a:ext uri="{FF2B5EF4-FFF2-40B4-BE49-F238E27FC236}">
                  <a16:creationId xmlns:a16="http://schemas.microsoft.com/office/drawing/2014/main" id="{89A7B621-61C4-4889-85E7-5983CF28A314}"/>
                </a:ext>
              </a:extLst>
            </p:cNvPr>
            <p:cNvSpPr/>
            <p:nvPr/>
          </p:nvSpPr>
          <p:spPr>
            <a:xfrm>
              <a:off x="1673044" y="1072985"/>
              <a:ext cx="730224" cy="400109"/>
            </a:xfrm>
            <a:prstGeom prst="rect">
              <a:avLst/>
            </a:prstGeom>
          </p:spPr>
          <p:txBody>
            <a:bodyPr wrap="square">
              <a:spAutoFit/>
            </a:bodyPr>
            <a:lstStyle/>
            <a:p>
              <a:pPr algn="just"/>
              <a:r>
                <a:rPr lang="pt-BR" sz="1350" b="1" dirty="0">
                  <a:latin typeface="Segoe UI Semibold" panose="020B0702040204020203" pitchFamily="34" charset="0"/>
                  <a:cs typeface="Segoe UI Semibold" panose="020B0702040204020203" pitchFamily="34" charset="0"/>
                </a:rPr>
                <a:t>1951</a:t>
              </a:r>
            </a:p>
          </p:txBody>
        </p:sp>
      </p:grpSp>
      <p:sp>
        <p:nvSpPr>
          <p:cNvPr id="82" name="Retângulo 81">
            <a:extLst>
              <a:ext uri="{FF2B5EF4-FFF2-40B4-BE49-F238E27FC236}">
                <a16:creationId xmlns:a16="http://schemas.microsoft.com/office/drawing/2014/main" id="{38B6AB75-D46D-49CB-A124-6E417C59A3FB}"/>
              </a:ext>
            </a:extLst>
          </p:cNvPr>
          <p:cNvSpPr/>
          <p:nvPr/>
        </p:nvSpPr>
        <p:spPr>
          <a:xfrm>
            <a:off x="7069751" y="5490405"/>
            <a:ext cx="1043261" cy="300082"/>
          </a:xfrm>
          <a:prstGeom prst="rect">
            <a:avLst/>
          </a:prstGeom>
        </p:spPr>
        <p:txBody>
          <a:bodyPr wrap="square">
            <a:spAutoFit/>
          </a:bodyPr>
          <a:lstStyle/>
          <a:p>
            <a:pPr algn="just"/>
            <a:r>
              <a:rPr lang="pt-BR" sz="1350" b="1" dirty="0">
                <a:latin typeface="Segoe UI Semibold" panose="020B0702040204020203" pitchFamily="34" charset="0"/>
                <a:cs typeface="Segoe UI Semibold" panose="020B0702040204020203" pitchFamily="34" charset="0"/>
              </a:rPr>
              <a:t>2011 - 2012</a:t>
            </a:r>
          </a:p>
        </p:txBody>
      </p:sp>
      <p:grpSp>
        <p:nvGrpSpPr>
          <p:cNvPr id="83" name="Agrupar 82">
            <a:extLst>
              <a:ext uri="{FF2B5EF4-FFF2-40B4-BE49-F238E27FC236}">
                <a16:creationId xmlns:a16="http://schemas.microsoft.com/office/drawing/2014/main" id="{66A22EF0-0DBC-4BB7-A4EE-9EBCD62483D6}"/>
              </a:ext>
            </a:extLst>
          </p:cNvPr>
          <p:cNvGrpSpPr/>
          <p:nvPr/>
        </p:nvGrpSpPr>
        <p:grpSpPr>
          <a:xfrm>
            <a:off x="6303876" y="1429174"/>
            <a:ext cx="2449419" cy="4076012"/>
            <a:chOff x="8057434" y="755056"/>
            <a:chExt cx="3265892" cy="5434682"/>
          </a:xfrm>
        </p:grpSpPr>
        <p:sp>
          <p:nvSpPr>
            <p:cNvPr id="84" name="Retângulo 83">
              <a:extLst>
                <a:ext uri="{FF2B5EF4-FFF2-40B4-BE49-F238E27FC236}">
                  <a16:creationId xmlns:a16="http://schemas.microsoft.com/office/drawing/2014/main" id="{A3B70ED1-58C7-471E-BAE9-A3EADF79E87D}"/>
                </a:ext>
              </a:extLst>
            </p:cNvPr>
            <p:cNvSpPr/>
            <p:nvPr/>
          </p:nvSpPr>
          <p:spPr>
            <a:xfrm>
              <a:off x="8057434" y="755056"/>
              <a:ext cx="3265892" cy="282672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
          <p:nvSpPr>
            <p:cNvPr id="85" name="Retângulo 84">
              <a:extLst>
                <a:ext uri="{FF2B5EF4-FFF2-40B4-BE49-F238E27FC236}">
                  <a16:creationId xmlns:a16="http://schemas.microsoft.com/office/drawing/2014/main" id="{B85D771D-01A1-4492-94D2-E41B366BB601}"/>
                </a:ext>
              </a:extLst>
            </p:cNvPr>
            <p:cNvSpPr/>
            <p:nvPr/>
          </p:nvSpPr>
          <p:spPr>
            <a:xfrm>
              <a:off x="8070685" y="779851"/>
              <a:ext cx="3227551" cy="2708433"/>
            </a:xfrm>
            <a:prstGeom prst="rect">
              <a:avLst/>
            </a:prstGeom>
          </p:spPr>
          <p:txBody>
            <a:bodyPr wrap="square">
              <a:spAutoFit/>
            </a:bodyPr>
            <a:lstStyle/>
            <a:p>
              <a:pPr algn="just"/>
              <a:r>
                <a:rPr lang="pt-BR" sz="1050" dirty="0">
                  <a:solidFill>
                    <a:schemeClr val="bg1"/>
                  </a:solidFill>
                </a:rPr>
                <a:t>Em 2011 é adquirida pelo Soler &amp; Palau Ventilation Group e, em 2012, passa a se chamar S&amp;P Brasil Ventilação LTDA..  Atualmente, conta com uma estrutura global dividida em:</a:t>
              </a:r>
            </a:p>
            <a:p>
              <a:pPr algn="just"/>
              <a:endParaRPr lang="pt-BR" sz="1050" dirty="0">
                <a:solidFill>
                  <a:schemeClr val="bg1"/>
                </a:solidFill>
              </a:endParaRPr>
            </a:p>
            <a:p>
              <a:pPr marL="214313" indent="-214313">
                <a:buFont typeface="Wingdings" panose="05000000000000000000" pitchFamily="2" charset="2"/>
                <a:buChar char="§"/>
              </a:pPr>
              <a:r>
                <a:rPr lang="pt-BR" sz="1050" b="1" i="1" dirty="0">
                  <a:solidFill>
                    <a:schemeClr val="bg1"/>
                  </a:solidFill>
                </a:rPr>
                <a:t>21 Fábricas (entre Europa, Ásia e Américas); </a:t>
              </a:r>
            </a:p>
            <a:p>
              <a:pPr marL="214313" indent="-214313">
                <a:buFont typeface="Wingdings" panose="05000000000000000000" pitchFamily="2" charset="2"/>
                <a:buChar char="§"/>
              </a:pPr>
              <a:r>
                <a:rPr lang="pt-BR" sz="1050" b="1" i="1" dirty="0">
                  <a:solidFill>
                    <a:schemeClr val="bg1"/>
                  </a:solidFill>
                </a:rPr>
                <a:t>32 Filiais; </a:t>
              </a:r>
            </a:p>
            <a:p>
              <a:pPr marL="214313" indent="-214313">
                <a:buFont typeface="Wingdings" panose="05000000000000000000" pitchFamily="2" charset="2"/>
                <a:buChar char="§"/>
              </a:pPr>
              <a:r>
                <a:rPr lang="pt-BR" sz="1050" b="1" i="1" dirty="0">
                  <a:solidFill>
                    <a:schemeClr val="bg1"/>
                  </a:solidFill>
                </a:rPr>
                <a:t>05 Centros P&amp;D (Produtos e Desenvolvimentos);</a:t>
              </a:r>
            </a:p>
            <a:p>
              <a:pPr marL="214313" indent="-214313">
                <a:buFont typeface="Wingdings" panose="05000000000000000000" pitchFamily="2" charset="2"/>
                <a:buChar char="§"/>
              </a:pPr>
              <a:r>
                <a:rPr lang="pt-BR" sz="1050" b="1" i="1" dirty="0">
                  <a:solidFill>
                    <a:schemeClr val="bg1"/>
                  </a:solidFill>
                </a:rPr>
                <a:t>56 Distribuidores; </a:t>
              </a:r>
            </a:p>
          </p:txBody>
        </p:sp>
        <p:grpSp>
          <p:nvGrpSpPr>
            <p:cNvPr id="86" name="Agrupar 85">
              <a:extLst>
                <a:ext uri="{FF2B5EF4-FFF2-40B4-BE49-F238E27FC236}">
                  <a16:creationId xmlns:a16="http://schemas.microsoft.com/office/drawing/2014/main" id="{502493D5-D6F2-4CE5-BA46-575A4EF82884}"/>
                </a:ext>
              </a:extLst>
            </p:cNvPr>
            <p:cNvGrpSpPr/>
            <p:nvPr/>
          </p:nvGrpSpPr>
          <p:grpSpPr>
            <a:xfrm>
              <a:off x="8434677" y="3685739"/>
              <a:ext cx="2461229" cy="2503999"/>
              <a:chOff x="8342867" y="546839"/>
              <a:chExt cx="2461229" cy="2503999"/>
            </a:xfrm>
          </p:grpSpPr>
          <p:pic>
            <p:nvPicPr>
              <p:cNvPr id="87" name="Imagem 86">
                <a:extLst>
                  <a:ext uri="{FF2B5EF4-FFF2-40B4-BE49-F238E27FC236}">
                    <a16:creationId xmlns:a16="http://schemas.microsoft.com/office/drawing/2014/main" id="{8FFB7165-AF09-4056-9C74-D6F8CE8E8D7F}"/>
                  </a:ext>
                </a:extLst>
              </p:cNvPr>
              <p:cNvPicPr>
                <a:picLocks noChangeAspect="1"/>
              </p:cNvPicPr>
              <p:nvPr/>
            </p:nvPicPr>
            <p:blipFill>
              <a:blip r:embed="rId3"/>
              <a:stretch>
                <a:fillRect/>
              </a:stretch>
            </p:blipFill>
            <p:spPr>
              <a:xfrm>
                <a:off x="8342867" y="546839"/>
                <a:ext cx="2461229" cy="2503999"/>
              </a:xfrm>
              <a:prstGeom prst="rect">
                <a:avLst/>
              </a:prstGeom>
              <a:noFill/>
              <a:ln>
                <a:noFill/>
              </a:ln>
            </p:spPr>
          </p:pic>
          <p:sp>
            <p:nvSpPr>
              <p:cNvPr id="88" name="Elipse 87">
                <a:extLst>
                  <a:ext uri="{FF2B5EF4-FFF2-40B4-BE49-F238E27FC236}">
                    <a16:creationId xmlns:a16="http://schemas.microsoft.com/office/drawing/2014/main" id="{B5AC184F-8DBC-41DC-AA50-B16702AC9B92}"/>
                  </a:ext>
                </a:extLst>
              </p:cNvPr>
              <p:cNvSpPr/>
              <p:nvPr/>
            </p:nvSpPr>
            <p:spPr>
              <a:xfrm>
                <a:off x="8605702" y="795010"/>
                <a:ext cx="1985736" cy="198794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dirty="0"/>
              </a:p>
            </p:txBody>
          </p:sp>
        </p:grpSp>
      </p:grpSp>
      <p:sp>
        <p:nvSpPr>
          <p:cNvPr id="7" name="Pentágono 3">
            <a:extLst>
              <a:ext uri="{FF2B5EF4-FFF2-40B4-BE49-F238E27FC236}">
                <a16:creationId xmlns:a16="http://schemas.microsoft.com/office/drawing/2014/main" id="{43F72D23-267D-9323-07AF-EF82A46BDA23}"/>
              </a:ext>
            </a:extLst>
          </p:cNvPr>
          <p:cNvSpPr/>
          <p:nvPr/>
        </p:nvSpPr>
        <p:spPr>
          <a:xfrm>
            <a:off x="2" y="1081681"/>
            <a:ext cx="2627782"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8" name="8 CuadroTexto">
            <a:extLst>
              <a:ext uri="{FF2B5EF4-FFF2-40B4-BE49-F238E27FC236}">
                <a16:creationId xmlns:a16="http://schemas.microsoft.com/office/drawing/2014/main" id="{F5316482-C300-D6A0-A80B-E6BD3B056D4B}"/>
              </a:ext>
            </a:extLst>
          </p:cNvPr>
          <p:cNvSpPr txBox="1">
            <a:spLocks noChangeArrowheads="1"/>
          </p:cNvSpPr>
          <p:nvPr/>
        </p:nvSpPr>
        <p:spPr bwMode="auto">
          <a:xfrm>
            <a:off x="106967" y="1144107"/>
            <a:ext cx="2282709" cy="523220"/>
          </a:xfrm>
          <a:prstGeom prst="rect">
            <a:avLst/>
          </a:prstGeom>
          <a:noFill/>
          <a:ln w="9525">
            <a:noFill/>
            <a:miter lim="800000"/>
            <a:headEnd/>
            <a:tailEnd/>
          </a:ln>
        </p:spPr>
        <p:txBody>
          <a:bodyPr wrap="square">
            <a:spAutoFit/>
          </a:bodyPr>
          <a:lstStyle/>
          <a:p>
            <a:pPr defTabSz="685800"/>
            <a:r>
              <a:rPr lang="en-GB" sz="2800" b="1" dirty="0">
                <a:solidFill>
                  <a:prstClr val="white"/>
                </a:solidFill>
                <a:latin typeface="Calibri Light" panose="020F0302020204030204"/>
                <a:ea typeface="Tahoma" panose="020B0604030504040204" pitchFamily="34" charset="0"/>
                <a:cs typeface="Arial" panose="020B0604020202020204" pitchFamily="34" charset="0"/>
              </a:rPr>
              <a:t>QUEM SOMOS</a:t>
            </a:r>
          </a:p>
        </p:txBody>
      </p:sp>
      <p:sp>
        <p:nvSpPr>
          <p:cNvPr id="15" name="Título 14">
            <a:extLst>
              <a:ext uri="{FF2B5EF4-FFF2-40B4-BE49-F238E27FC236}">
                <a16:creationId xmlns:a16="http://schemas.microsoft.com/office/drawing/2014/main" id="{6485BD58-A37E-EE2A-C3C9-306F57F9902D}"/>
              </a:ext>
            </a:extLst>
          </p:cNvPr>
          <p:cNvSpPr>
            <a:spLocks noGrp="1"/>
          </p:cNvSpPr>
          <p:nvPr>
            <p:ph type="title"/>
          </p:nvPr>
        </p:nvSpPr>
        <p:spPr/>
        <p:txBody>
          <a:bodyPr/>
          <a:lstStyle/>
          <a:p>
            <a:endParaRPr lang="pt-BR" dirty="0"/>
          </a:p>
        </p:txBody>
      </p:sp>
    </p:spTree>
    <p:extLst>
      <p:ext uri="{BB962C8B-B14F-4D97-AF65-F5344CB8AC3E}">
        <p14:creationId xmlns:p14="http://schemas.microsoft.com/office/powerpoint/2010/main" val="1105232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Agrupar 5">
            <a:extLst>
              <a:ext uri="{FF2B5EF4-FFF2-40B4-BE49-F238E27FC236}">
                <a16:creationId xmlns:a16="http://schemas.microsoft.com/office/drawing/2014/main" id="{828E173B-ABA1-2CA1-A16B-491FFAEAD2D4}"/>
              </a:ext>
            </a:extLst>
          </p:cNvPr>
          <p:cNvGrpSpPr/>
          <p:nvPr/>
        </p:nvGrpSpPr>
        <p:grpSpPr>
          <a:xfrm>
            <a:off x="0" y="2486050"/>
            <a:ext cx="5829266" cy="4371950"/>
            <a:chOff x="0" y="2486050"/>
            <a:chExt cx="5829266" cy="4371950"/>
          </a:xfrm>
        </p:grpSpPr>
        <p:pic>
          <p:nvPicPr>
            <p:cNvPr id="7" name="Imagem 6">
              <a:extLst>
                <a:ext uri="{FF2B5EF4-FFF2-40B4-BE49-F238E27FC236}">
                  <a16:creationId xmlns:a16="http://schemas.microsoft.com/office/drawing/2014/main" id="{7D1D84A7-C12B-4C21-BC80-21D33F472C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86050"/>
              <a:ext cx="5829266" cy="4371950"/>
            </a:xfrm>
            <a:prstGeom prst="rect">
              <a:avLst/>
            </a:prstGeom>
          </p:spPr>
        </p:pic>
        <p:pic>
          <p:nvPicPr>
            <p:cNvPr id="11" name="Imagem 10">
              <a:extLst>
                <a:ext uri="{FF2B5EF4-FFF2-40B4-BE49-F238E27FC236}">
                  <a16:creationId xmlns:a16="http://schemas.microsoft.com/office/drawing/2014/main" id="{6C27C7A8-A606-4DD7-87EB-3253FD7747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6304" y="6187360"/>
              <a:ext cx="548069" cy="548069"/>
            </a:xfrm>
            <a:prstGeom prst="rect">
              <a:avLst/>
            </a:prstGeom>
          </p:spPr>
        </p:pic>
      </p:grpSp>
      <p:sp>
        <p:nvSpPr>
          <p:cNvPr id="9" name="Retângulo 8">
            <a:extLst>
              <a:ext uri="{FF2B5EF4-FFF2-40B4-BE49-F238E27FC236}">
                <a16:creationId xmlns:a16="http://schemas.microsoft.com/office/drawing/2014/main" id="{97AC6083-B659-4B48-B3BD-9D86EC8578CA}"/>
              </a:ext>
            </a:extLst>
          </p:cNvPr>
          <p:cNvSpPr/>
          <p:nvPr/>
        </p:nvSpPr>
        <p:spPr>
          <a:xfrm>
            <a:off x="3933916" y="1354929"/>
            <a:ext cx="4915953" cy="319549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
        <p:nvSpPr>
          <p:cNvPr id="10" name="Espaço Reservado para Texto 2">
            <a:extLst>
              <a:ext uri="{FF2B5EF4-FFF2-40B4-BE49-F238E27FC236}">
                <a16:creationId xmlns:a16="http://schemas.microsoft.com/office/drawing/2014/main" id="{1359AF76-7CAE-4FDC-BA61-01F7C152107F}"/>
              </a:ext>
            </a:extLst>
          </p:cNvPr>
          <p:cNvSpPr txBox="1">
            <a:spLocks/>
          </p:cNvSpPr>
          <p:nvPr/>
        </p:nvSpPr>
        <p:spPr>
          <a:xfrm>
            <a:off x="3933916" y="1419856"/>
            <a:ext cx="4915953" cy="3065638"/>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1500" b="1" dirty="0">
                <a:solidFill>
                  <a:schemeClr val="bg1"/>
                </a:solidFill>
              </a:rPr>
              <a:t>ALGUMAS DEFINIÇÕES QUE PODEM SER ATRIBUÍDAS AO </a:t>
            </a:r>
          </a:p>
          <a:p>
            <a:pPr marL="0" indent="0" algn="ctr">
              <a:buNone/>
            </a:pPr>
            <a:r>
              <a:rPr lang="pt-BR" sz="1500" b="1" dirty="0">
                <a:solidFill>
                  <a:schemeClr val="bg1"/>
                </a:solidFill>
              </a:rPr>
              <a:t>“O QUE É UM VENTILADOR”: </a:t>
            </a:r>
          </a:p>
          <a:p>
            <a:pPr algn="ctr">
              <a:buFont typeface="Wingdings" panose="05000000000000000000" pitchFamily="2" charset="2"/>
              <a:buChar char=""/>
            </a:pPr>
            <a:endParaRPr lang="pt-BR" sz="1500" dirty="0">
              <a:solidFill>
                <a:schemeClr val="bg1"/>
              </a:solidFill>
            </a:endParaRPr>
          </a:p>
          <a:p>
            <a:pPr>
              <a:buFont typeface="Wingdings" panose="05000000000000000000" pitchFamily="2" charset="2"/>
              <a:buChar char=""/>
            </a:pPr>
            <a:r>
              <a:rPr lang="pt-BR" sz="1500" dirty="0">
                <a:solidFill>
                  <a:schemeClr val="bg1"/>
                </a:solidFill>
              </a:rPr>
              <a:t>Máquina que move um gás usado um rotor acoplado a um eixo;</a:t>
            </a:r>
          </a:p>
          <a:p>
            <a:pPr marL="0" indent="0">
              <a:buNone/>
            </a:pPr>
            <a:endParaRPr lang="pt-BR" sz="1500" dirty="0">
              <a:solidFill>
                <a:schemeClr val="bg1"/>
              </a:solidFill>
            </a:endParaRPr>
          </a:p>
          <a:p>
            <a:pPr>
              <a:buFont typeface="Wingdings" panose="05000000000000000000" pitchFamily="2" charset="2"/>
              <a:buChar char=""/>
            </a:pPr>
            <a:r>
              <a:rPr lang="pt-BR" sz="1500" dirty="0">
                <a:solidFill>
                  <a:schemeClr val="bg1"/>
                </a:solidFill>
              </a:rPr>
              <a:t>Converte a energia mecânica aplicada ao eixo em elevação de pressão do fluido operante, por meio do movimento rotativo do conjunto rotor/pás junto ao eixo metálico;</a:t>
            </a:r>
          </a:p>
          <a:p>
            <a:pPr>
              <a:buFont typeface="Wingdings" panose="05000000000000000000" pitchFamily="2" charset="2"/>
              <a:buChar char=""/>
            </a:pPr>
            <a:endParaRPr lang="pt-BR" sz="1500" dirty="0">
              <a:solidFill>
                <a:schemeClr val="bg1"/>
              </a:solidFill>
            </a:endParaRPr>
          </a:p>
          <a:p>
            <a:pPr>
              <a:buFont typeface="Wingdings" panose="05000000000000000000" pitchFamily="2" charset="2"/>
              <a:buChar char=""/>
            </a:pPr>
            <a:r>
              <a:rPr lang="pt-BR" sz="1500" dirty="0">
                <a:solidFill>
                  <a:schemeClr val="bg1"/>
                </a:solidFill>
              </a:rPr>
              <a:t>Também conhecido como ‘Turbo Máquina’.</a:t>
            </a:r>
          </a:p>
        </p:txBody>
      </p:sp>
      <p:sp>
        <p:nvSpPr>
          <p:cNvPr id="3" name="Pentágono 3">
            <a:extLst>
              <a:ext uri="{FF2B5EF4-FFF2-40B4-BE49-F238E27FC236}">
                <a16:creationId xmlns:a16="http://schemas.microsoft.com/office/drawing/2014/main" id="{89F375B5-2B3D-C4B5-6409-EC75C52F9A14}"/>
              </a:ext>
            </a:extLst>
          </p:cNvPr>
          <p:cNvSpPr/>
          <p:nvPr/>
        </p:nvSpPr>
        <p:spPr>
          <a:xfrm>
            <a:off x="1269514" y="320307"/>
            <a:ext cx="4312197"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42A005D3-5CA7-7D80-DD46-CA4ECD9438FF}"/>
              </a:ext>
            </a:extLst>
          </p:cNvPr>
          <p:cNvSpPr txBox="1">
            <a:spLocks noChangeArrowheads="1"/>
          </p:cNvSpPr>
          <p:nvPr/>
        </p:nvSpPr>
        <p:spPr bwMode="auto">
          <a:xfrm>
            <a:off x="1360888" y="382733"/>
            <a:ext cx="4166231"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DEFINIÇÃO DE VENTILADOR</a:t>
            </a:r>
          </a:p>
        </p:txBody>
      </p:sp>
    </p:spTree>
    <p:extLst>
      <p:ext uri="{BB962C8B-B14F-4D97-AF65-F5344CB8AC3E}">
        <p14:creationId xmlns:p14="http://schemas.microsoft.com/office/powerpoint/2010/main" val="959200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ágono 3">
            <a:extLst>
              <a:ext uri="{FF2B5EF4-FFF2-40B4-BE49-F238E27FC236}">
                <a16:creationId xmlns:a16="http://schemas.microsoft.com/office/drawing/2014/main" id="{7A2CECFD-8FE1-5384-19C4-2DEDFE37C61F}"/>
              </a:ext>
            </a:extLst>
          </p:cNvPr>
          <p:cNvSpPr/>
          <p:nvPr/>
        </p:nvSpPr>
        <p:spPr>
          <a:xfrm>
            <a:off x="0" y="1073920"/>
            <a:ext cx="4499992"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CCB4F260-E2E9-E278-D908-033FE74E32B5}"/>
              </a:ext>
            </a:extLst>
          </p:cNvPr>
          <p:cNvSpPr txBox="1">
            <a:spLocks noChangeArrowheads="1"/>
          </p:cNvSpPr>
          <p:nvPr/>
        </p:nvSpPr>
        <p:spPr bwMode="auto">
          <a:xfrm>
            <a:off x="122181" y="1136346"/>
            <a:ext cx="4788026" cy="954107"/>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SELEÇÃO DE VENTILADORES</a:t>
            </a:r>
          </a:p>
          <a:p>
            <a:pPr defTabSz="685800"/>
            <a:r>
              <a:rPr lang="pt-BR" sz="2800" b="1" dirty="0">
                <a:solidFill>
                  <a:schemeClr val="bg1"/>
                </a:solidFill>
                <a:latin typeface="Calibri Light" panose="020F0302020204030204" pitchFamily="34" charset="0"/>
                <a:cs typeface="Calibri Light" panose="020F0302020204030204" pitchFamily="34" charset="0"/>
              </a:rPr>
              <a:t>: </a:t>
            </a:r>
          </a:p>
        </p:txBody>
      </p:sp>
      <p:grpSp>
        <p:nvGrpSpPr>
          <p:cNvPr id="9" name="Agrupar 8">
            <a:extLst>
              <a:ext uri="{FF2B5EF4-FFF2-40B4-BE49-F238E27FC236}">
                <a16:creationId xmlns:a16="http://schemas.microsoft.com/office/drawing/2014/main" id="{CDAA3D81-2571-0DAE-E5D6-638A4F6C0F03}"/>
              </a:ext>
            </a:extLst>
          </p:cNvPr>
          <p:cNvGrpSpPr/>
          <p:nvPr/>
        </p:nvGrpSpPr>
        <p:grpSpPr>
          <a:xfrm>
            <a:off x="251520" y="1887421"/>
            <a:ext cx="8270906" cy="4209199"/>
            <a:chOff x="251520" y="1887421"/>
            <a:chExt cx="8270906" cy="4209199"/>
          </a:xfrm>
        </p:grpSpPr>
        <p:sp>
          <p:nvSpPr>
            <p:cNvPr id="33" name="CaixaDeTexto 32">
              <a:extLst>
                <a:ext uri="{FF2B5EF4-FFF2-40B4-BE49-F238E27FC236}">
                  <a16:creationId xmlns:a16="http://schemas.microsoft.com/office/drawing/2014/main" id="{292EBDDB-5CDD-47CA-8B8F-07E597AF9F8D}"/>
                </a:ext>
              </a:extLst>
            </p:cNvPr>
            <p:cNvSpPr txBox="1"/>
            <p:nvPr/>
          </p:nvSpPr>
          <p:spPr>
            <a:xfrm>
              <a:off x="2569480" y="2609165"/>
              <a:ext cx="5952946" cy="3093154"/>
            </a:xfrm>
            <a:prstGeom prst="rect">
              <a:avLst/>
            </a:prstGeom>
            <a:noFill/>
          </p:spPr>
          <p:txBody>
            <a:bodyPr wrap="square" rtlCol="0">
              <a:spAutoFit/>
            </a:bodyPr>
            <a:lstStyle/>
            <a:p>
              <a:pP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 </a:t>
              </a:r>
              <a:r>
                <a:rPr lang="en-GB" sz="1600" b="1" dirty="0">
                  <a:solidFill>
                    <a:prstClr val="black"/>
                  </a:solidFill>
                  <a:latin typeface="Calibri" panose="020F0502020204030204"/>
                </a:rPr>
                <a:t>ENTRADA DE DADOS:</a:t>
              </a:r>
            </a:p>
            <a:p>
              <a:pP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endParaRPr lang="en-GB" sz="1500" dirty="0">
                <a:solidFill>
                  <a:prstClr val="black"/>
                </a:solidFill>
                <a:latin typeface="Calibri" panose="020F0502020204030204"/>
              </a:endParaRPr>
            </a:p>
            <a:p>
              <a:pPr marL="342900" lvl="1"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 </a:t>
              </a:r>
              <a:r>
                <a:rPr lang="en-GB" sz="1500" b="1" i="1" dirty="0">
                  <a:solidFill>
                    <a:prstClr val="black"/>
                  </a:solidFill>
                  <a:latin typeface="Calibri" panose="020F0502020204030204"/>
                </a:rPr>
                <a:t>Do Ambiente:</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Temperatura do Fluido - </a:t>
              </a:r>
              <a:r>
                <a:rPr lang="en-GB" sz="1500" baseline="33000" dirty="0">
                  <a:solidFill>
                    <a:prstClr val="black"/>
                  </a:solidFill>
                  <a:latin typeface="Calibri" panose="020F0502020204030204"/>
                </a:rPr>
                <a:t>°</a:t>
              </a:r>
              <a:r>
                <a:rPr lang="en-GB" sz="1500" dirty="0">
                  <a:solidFill>
                    <a:prstClr val="black"/>
                  </a:solidFill>
                  <a:latin typeface="Calibri" panose="020F0502020204030204"/>
                </a:rPr>
                <a:t>C;</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Pressão Atmosférica ou Altitude – mmHg ou m;</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Natureza do Gás;</a:t>
              </a:r>
            </a:p>
            <a:p>
              <a:pPr marL="685800" lvl="2"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endParaRPr lang="en-GB" sz="1500" dirty="0">
                <a:solidFill>
                  <a:prstClr val="black"/>
                </a:solidFill>
                <a:latin typeface="Calibri" panose="020F0502020204030204"/>
              </a:endParaRPr>
            </a:p>
            <a:p>
              <a:pPr marL="342900" lvl="1"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b="1" i="1" dirty="0">
                  <a:solidFill>
                    <a:prstClr val="black"/>
                  </a:solidFill>
                  <a:latin typeface="Calibri" panose="020F0502020204030204"/>
                </a:rPr>
                <a:t>Do Sistema de Ventilação:</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Vazão Volumétrica - m</a:t>
              </a:r>
              <a:r>
                <a:rPr lang="en-GB" sz="1500" baseline="33000" dirty="0">
                  <a:solidFill>
                    <a:prstClr val="black"/>
                  </a:solidFill>
                  <a:latin typeface="Calibri" panose="020F0502020204030204"/>
                </a:rPr>
                <a:t>3</a:t>
              </a:r>
              <a:r>
                <a:rPr lang="en-GB" sz="1500" dirty="0">
                  <a:solidFill>
                    <a:prstClr val="black"/>
                  </a:solidFill>
                  <a:latin typeface="Calibri" panose="020F0502020204030204"/>
                </a:rPr>
                <a:t>/h</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Pressão Estática Requerida (Perda de Carga) - mmca</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Velocidade de Descarga do Ventilador – m/s</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Ruído Requerido</a:t>
              </a:r>
            </a:p>
            <a:p>
              <a:pPr marL="942975" lvl="2" indent="-257175"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500" dirty="0">
                  <a:solidFill>
                    <a:prstClr val="black"/>
                  </a:solidFill>
                  <a:latin typeface="Calibri" panose="020F0502020204030204"/>
                </a:rPr>
                <a:t>Tipo de Ventilador - Acionamento</a:t>
              </a:r>
            </a:p>
          </p:txBody>
        </p:sp>
        <p:sp>
          <p:nvSpPr>
            <p:cNvPr id="34" name="CaixaDeTexto 33">
              <a:extLst>
                <a:ext uri="{FF2B5EF4-FFF2-40B4-BE49-F238E27FC236}">
                  <a16:creationId xmlns:a16="http://schemas.microsoft.com/office/drawing/2014/main" id="{A03F0696-9BF8-447C-B1F6-3BB48FD1DD6E}"/>
                </a:ext>
              </a:extLst>
            </p:cNvPr>
            <p:cNvSpPr txBox="1"/>
            <p:nvPr/>
          </p:nvSpPr>
          <p:spPr>
            <a:xfrm>
              <a:off x="251520" y="1887421"/>
              <a:ext cx="7992888" cy="530915"/>
            </a:xfrm>
            <a:prstGeom prst="rect">
              <a:avLst/>
            </a:prstGeom>
            <a:noFill/>
          </p:spPr>
          <p:txBody>
            <a:bodyPr wrap="square" rtlCol="0">
              <a:spAutoFit/>
            </a:bodyPr>
            <a:lstStyle/>
            <a:p>
              <a:pPr defTabSz="685800"/>
              <a:r>
                <a:rPr lang="pt-BR" sz="1500" dirty="0">
                  <a:solidFill>
                    <a:prstClr val="black"/>
                  </a:solidFill>
                  <a:latin typeface="Calibri" panose="020F0502020204030204"/>
                </a:rPr>
                <a:t>Uma boa seleção encontra o ponto de operação numa região de alto rendimento da curva. </a:t>
              </a:r>
            </a:p>
            <a:p>
              <a:pPr defTabSz="685800"/>
              <a:endParaRPr lang="pt-BR" sz="1350" dirty="0">
                <a:solidFill>
                  <a:prstClr val="black"/>
                </a:solidFill>
                <a:latin typeface="Calibri" panose="020F0502020204030204"/>
              </a:endParaRPr>
            </a:p>
          </p:txBody>
        </p:sp>
        <p:pic>
          <p:nvPicPr>
            <p:cNvPr id="6" name="Imagem 5" descr="Caixa de som preta em fundo branco&#10;&#10;Descrição gerada automaticamente com confiança média">
              <a:extLst>
                <a:ext uri="{FF2B5EF4-FFF2-40B4-BE49-F238E27FC236}">
                  <a16:creationId xmlns:a16="http://schemas.microsoft.com/office/drawing/2014/main" id="{B8C130A0-3C94-A319-6F3D-4E26CEEDC063}"/>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89" b="94335" l="4948" r="98047">
                          <a14:foregroundMark x1="69661" y1="46133" x2="76823" y2="82824"/>
                          <a14:foregroundMark x1="76823" y1="82824" x2="42188" y2="82464"/>
                          <a14:foregroundMark x1="42188" y1="82464" x2="17578" y2="46853"/>
                          <a14:foregroundMark x1="17578" y1="46853" x2="16406" y2="23561"/>
                          <a14:foregroundMark x1="16406" y1="23561" x2="11198" y2="59802"/>
                          <a14:foregroundMark x1="11198" y1="59802" x2="26042" y2="86691"/>
                          <a14:foregroundMark x1="26042" y1="86691" x2="75911" y2="88579"/>
                          <a14:foregroundMark x1="75911" y1="88579" x2="85286" y2="60612"/>
                          <a14:foregroundMark x1="85286" y1="60612" x2="84766" y2="57104"/>
                          <a14:foregroundMark x1="44141" y1="10162" x2="5208" y2="21223"/>
                          <a14:foregroundMark x1="5208" y1="21223" x2="6120" y2="51619"/>
                          <a14:foregroundMark x1="36198" y1="5216" x2="19401" y2="2158"/>
                          <a14:foregroundMark x1="88281" y1="80935" x2="46615" y2="94065"/>
                          <a14:foregroundMark x1="46615" y1="94065" x2="43229" y2="94335"/>
                          <a14:foregroundMark x1="92708" y1="78507" x2="98047" y2="90647"/>
                          <a14:foregroundMark x1="32552" y1="989" x2="18490" y2="989"/>
                        </a14:backgroundRemoval>
                      </a14:imgEffect>
                    </a14:imgLayer>
                  </a14:imgProps>
                </a:ext>
                <a:ext uri="{28A0092B-C50C-407E-A947-70E740481C1C}">
                  <a14:useLocalDpi xmlns:a14="http://schemas.microsoft.com/office/drawing/2010/main" val="0"/>
                </a:ext>
              </a:extLst>
            </a:blip>
            <a:stretch>
              <a:fillRect/>
            </a:stretch>
          </p:blipFill>
          <p:spPr>
            <a:xfrm flipH="1">
              <a:off x="963722" y="2281530"/>
              <a:ext cx="1437186" cy="2080926"/>
            </a:xfrm>
            <a:prstGeom prst="rect">
              <a:avLst/>
            </a:prstGeom>
          </p:spPr>
        </p:pic>
        <p:pic>
          <p:nvPicPr>
            <p:cNvPr id="8" name="Imagem 7" descr="Uma imagem contendo caixa, em pé, quarto&#10;&#10;Descrição gerada automaticamente">
              <a:extLst>
                <a:ext uri="{FF2B5EF4-FFF2-40B4-BE49-F238E27FC236}">
                  <a16:creationId xmlns:a16="http://schemas.microsoft.com/office/drawing/2014/main" id="{51CFE7B6-5D62-EFF8-CD90-C952BB2D2E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036" y="4439665"/>
              <a:ext cx="2035661" cy="1656955"/>
            </a:xfrm>
            <a:prstGeom prst="rect">
              <a:avLst/>
            </a:prstGeom>
          </p:spPr>
        </p:pic>
      </p:grpSp>
    </p:spTree>
    <p:extLst>
      <p:ext uri="{BB962C8B-B14F-4D97-AF65-F5344CB8AC3E}">
        <p14:creationId xmlns:p14="http://schemas.microsoft.com/office/powerpoint/2010/main" val="362864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ângulo 37">
            <a:extLst>
              <a:ext uri="{FF2B5EF4-FFF2-40B4-BE49-F238E27FC236}">
                <a16:creationId xmlns:a16="http://schemas.microsoft.com/office/drawing/2014/main" id="{F1FC630D-F7F4-4312-BF3A-221DB59AD9EC}"/>
              </a:ext>
            </a:extLst>
          </p:cNvPr>
          <p:cNvSpPr/>
          <p:nvPr/>
        </p:nvSpPr>
        <p:spPr>
          <a:xfrm>
            <a:off x="1517401" y="5544849"/>
            <a:ext cx="844847" cy="369332"/>
          </a:xfrm>
          <a:prstGeom prst="rect">
            <a:avLst/>
          </a:prstGeom>
        </p:spPr>
        <p:txBody>
          <a:bodyPr wrap="none">
            <a:spAutoFit/>
          </a:bodyPr>
          <a:lstStyle/>
          <a:p>
            <a:pPr algn="ctr" defTabSz="685800"/>
            <a:r>
              <a:rPr lang="pt-BR" b="1" dirty="0">
                <a:solidFill>
                  <a:prstClr val="white"/>
                </a:solidFill>
                <a:latin typeface="Calibri" panose="020F0502020204030204"/>
              </a:rPr>
              <a:t>DECOR</a:t>
            </a:r>
          </a:p>
        </p:txBody>
      </p:sp>
      <p:sp>
        <p:nvSpPr>
          <p:cNvPr id="19" name="AutoShape 2" descr="P:\INTRANET\intranet OTAM\fotos\ventiladores\RLS\RLS_arr3.jpg">
            <a:extLst>
              <a:ext uri="{FF2B5EF4-FFF2-40B4-BE49-F238E27FC236}">
                <a16:creationId xmlns:a16="http://schemas.microsoft.com/office/drawing/2014/main" id="{B1E91984-252F-49EB-8467-A1FB2C94EE55}"/>
              </a:ext>
            </a:extLst>
          </p:cNvPr>
          <p:cNvSpPr>
            <a:spLocks noChangeAspect="1" noChangeArrowheads="1"/>
          </p:cNvSpPr>
          <p:nvPr/>
        </p:nvSpPr>
        <p:spPr bwMode="auto">
          <a:xfrm>
            <a:off x="4530254" y="3440228"/>
            <a:ext cx="271400" cy="2663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pt-BR" sz="1350">
              <a:solidFill>
                <a:prstClr val="black"/>
              </a:solidFill>
              <a:latin typeface="Calibri" panose="020F0502020204030204"/>
            </a:endParaRPr>
          </a:p>
        </p:txBody>
      </p:sp>
      <p:grpSp>
        <p:nvGrpSpPr>
          <p:cNvPr id="5" name="Agrupar 4">
            <a:extLst>
              <a:ext uri="{FF2B5EF4-FFF2-40B4-BE49-F238E27FC236}">
                <a16:creationId xmlns:a16="http://schemas.microsoft.com/office/drawing/2014/main" id="{9ADD4D35-8EB3-C607-9943-1FBE3002BBCA}"/>
              </a:ext>
            </a:extLst>
          </p:cNvPr>
          <p:cNvGrpSpPr/>
          <p:nvPr/>
        </p:nvGrpSpPr>
        <p:grpSpPr>
          <a:xfrm>
            <a:off x="902375" y="2451843"/>
            <a:ext cx="7255758" cy="3152774"/>
            <a:chOff x="944121" y="2428286"/>
            <a:chExt cx="7255758" cy="3152774"/>
          </a:xfrm>
        </p:grpSpPr>
        <p:pic>
          <p:nvPicPr>
            <p:cNvPr id="24" name="Picture 3">
              <a:extLst>
                <a:ext uri="{FF2B5EF4-FFF2-40B4-BE49-F238E27FC236}">
                  <a16:creationId xmlns:a16="http://schemas.microsoft.com/office/drawing/2014/main" id="{ECBC084C-18DA-493C-9BAD-4B5512BA47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121" y="3296349"/>
              <a:ext cx="3346066" cy="22847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Imagem 24">
              <a:extLst>
                <a:ext uri="{FF2B5EF4-FFF2-40B4-BE49-F238E27FC236}">
                  <a16:creationId xmlns:a16="http://schemas.microsoft.com/office/drawing/2014/main" id="{3569D511-AB8E-4570-ACA6-C0F5B1ACC9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974" y="2428286"/>
              <a:ext cx="2436463" cy="587877"/>
            </a:xfrm>
            <a:prstGeom prst="rect">
              <a:avLst/>
            </a:prstGeom>
          </p:spPr>
        </p:pic>
        <p:pic>
          <p:nvPicPr>
            <p:cNvPr id="26" name="Imagem 25">
              <a:extLst>
                <a:ext uri="{FF2B5EF4-FFF2-40B4-BE49-F238E27FC236}">
                  <a16:creationId xmlns:a16="http://schemas.microsoft.com/office/drawing/2014/main" id="{6BE3F9D1-8D69-484E-B62D-6ADE7A7B09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3729" y="2430606"/>
              <a:ext cx="2426849" cy="585557"/>
            </a:xfrm>
            <a:prstGeom prst="rect">
              <a:avLst/>
            </a:prstGeom>
          </p:spPr>
        </p:pic>
        <p:sp>
          <p:nvSpPr>
            <p:cNvPr id="39" name="CaixaDeTexto 38">
              <a:extLst>
                <a:ext uri="{FF2B5EF4-FFF2-40B4-BE49-F238E27FC236}">
                  <a16:creationId xmlns:a16="http://schemas.microsoft.com/office/drawing/2014/main" id="{1A095E3E-B236-4BE6-A782-06E50A0B6ECC}"/>
                </a:ext>
              </a:extLst>
            </p:cNvPr>
            <p:cNvSpPr txBox="1"/>
            <p:nvPr/>
          </p:nvSpPr>
          <p:spPr>
            <a:xfrm>
              <a:off x="5051059" y="3082850"/>
              <a:ext cx="2786295" cy="276999"/>
            </a:xfrm>
            <a:prstGeom prst="rect">
              <a:avLst/>
            </a:prstGeom>
            <a:noFill/>
          </p:spPr>
          <p:txBody>
            <a:bodyPr wrap="square" rtlCol="0">
              <a:spAutoFit/>
            </a:bodyPr>
            <a:lstStyle/>
            <a:p>
              <a:pPr defTabSz="685800"/>
              <a:r>
                <a:rPr lang="pt-BR" sz="1200" dirty="0">
                  <a:solidFill>
                    <a:prstClr val="black"/>
                  </a:solidFill>
                  <a:latin typeface="Calibri" panose="020F0502020204030204"/>
                  <a:hlinkClick r:id="rId6"/>
                </a:rPr>
                <a:t>https://easyvent.solerpalau.com/?lang=5</a:t>
              </a:r>
              <a:endParaRPr lang="pt-BR" sz="1200" dirty="0">
                <a:solidFill>
                  <a:prstClr val="black"/>
                </a:solidFill>
                <a:latin typeface="Calibri" panose="020F0502020204030204"/>
              </a:endParaRPr>
            </a:p>
          </p:txBody>
        </p:sp>
        <p:pic>
          <p:nvPicPr>
            <p:cNvPr id="40" name="Imagem 39">
              <a:extLst>
                <a:ext uri="{FF2B5EF4-FFF2-40B4-BE49-F238E27FC236}">
                  <a16:creationId xmlns:a16="http://schemas.microsoft.com/office/drawing/2014/main" id="{AC56C7B5-801B-4F7D-8075-3DFBE8E36352}"/>
                </a:ext>
              </a:extLst>
            </p:cNvPr>
            <p:cNvPicPr>
              <a:picLocks noChangeAspect="1"/>
            </p:cNvPicPr>
            <p:nvPr/>
          </p:nvPicPr>
          <p:blipFill>
            <a:blip r:embed="rId7"/>
            <a:stretch>
              <a:fillRect/>
            </a:stretch>
          </p:blipFill>
          <p:spPr>
            <a:xfrm>
              <a:off x="4801654" y="3426536"/>
              <a:ext cx="3398225" cy="2154523"/>
            </a:xfrm>
            <a:prstGeom prst="rect">
              <a:avLst/>
            </a:prstGeom>
          </p:spPr>
        </p:pic>
      </p:grpSp>
      <p:sp>
        <p:nvSpPr>
          <p:cNvPr id="2" name="Pentágono 3">
            <a:extLst>
              <a:ext uri="{FF2B5EF4-FFF2-40B4-BE49-F238E27FC236}">
                <a16:creationId xmlns:a16="http://schemas.microsoft.com/office/drawing/2014/main" id="{23C43B94-D571-D524-B976-5C7025F6E15F}"/>
              </a:ext>
            </a:extLst>
          </p:cNvPr>
          <p:cNvSpPr/>
          <p:nvPr/>
        </p:nvSpPr>
        <p:spPr>
          <a:xfrm>
            <a:off x="-1" y="1073920"/>
            <a:ext cx="644420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536B7000-420B-9BF6-7DEB-3AF5B179C767}"/>
              </a:ext>
            </a:extLst>
          </p:cNvPr>
          <p:cNvSpPr txBox="1">
            <a:spLocks noChangeArrowheads="1"/>
          </p:cNvSpPr>
          <p:nvPr/>
        </p:nvSpPr>
        <p:spPr bwMode="auto">
          <a:xfrm>
            <a:off x="178735" y="1161746"/>
            <a:ext cx="5905433" cy="492443"/>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SOFTWARES PARA CURVA DE DESEMPENHO</a:t>
            </a:r>
          </a:p>
        </p:txBody>
      </p:sp>
      <p:sp>
        <p:nvSpPr>
          <p:cNvPr id="27" name="CaixaDeTexto 26">
            <a:extLst>
              <a:ext uri="{FF2B5EF4-FFF2-40B4-BE49-F238E27FC236}">
                <a16:creationId xmlns:a16="http://schemas.microsoft.com/office/drawing/2014/main" id="{4D48952F-4FB9-48B0-A9BC-1CDAA707320F}"/>
              </a:ext>
            </a:extLst>
          </p:cNvPr>
          <p:cNvSpPr txBox="1"/>
          <p:nvPr/>
        </p:nvSpPr>
        <p:spPr>
          <a:xfrm>
            <a:off x="180819" y="1917923"/>
            <a:ext cx="7337822" cy="307777"/>
          </a:xfrm>
          <a:prstGeom prst="rect">
            <a:avLst/>
          </a:prstGeom>
          <a:noFill/>
        </p:spPr>
        <p:txBody>
          <a:bodyPr wrap="square" rtlCol="0">
            <a:spAutoFit/>
          </a:bodyPr>
          <a:lstStyle/>
          <a:p>
            <a:pPr defTabSz="685800"/>
            <a:r>
              <a:rPr lang="pt-BR" sz="1400" dirty="0">
                <a:solidFill>
                  <a:prstClr val="black"/>
                </a:solidFill>
                <a:latin typeface="Calibri" panose="020F0502020204030204"/>
              </a:rPr>
              <a:t>A S&amp;P Brasil possui 2 softwares de seleção o VORTEX e o EASYVENT, este último é on-line.</a:t>
            </a:r>
          </a:p>
        </p:txBody>
      </p:sp>
    </p:spTree>
    <p:extLst>
      <p:ext uri="{BB962C8B-B14F-4D97-AF65-F5344CB8AC3E}">
        <p14:creationId xmlns:p14="http://schemas.microsoft.com/office/powerpoint/2010/main" val="3996882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a:extLst>
              <a:ext uri="{FF2B5EF4-FFF2-40B4-BE49-F238E27FC236}">
                <a16:creationId xmlns:a16="http://schemas.microsoft.com/office/drawing/2014/main" id="{E0708446-34CC-66D4-64F9-16E30A5879EB}"/>
              </a:ext>
            </a:extLst>
          </p:cNvPr>
          <p:cNvPicPr>
            <a:picLocks noChangeAspect="1"/>
          </p:cNvPicPr>
          <p:nvPr/>
        </p:nvPicPr>
        <p:blipFill rotWithShape="1">
          <a:blip r:embed="rId3"/>
          <a:srcRect l="7143" t="20699" r="8520"/>
          <a:stretch/>
        </p:blipFill>
        <p:spPr>
          <a:xfrm>
            <a:off x="336926" y="1784417"/>
            <a:ext cx="2938930" cy="2398281"/>
          </a:xfrm>
          <a:prstGeom prst="rect">
            <a:avLst/>
          </a:prstGeom>
        </p:spPr>
      </p:pic>
      <p:sp>
        <p:nvSpPr>
          <p:cNvPr id="4" name="Pentágono 3">
            <a:extLst>
              <a:ext uri="{FF2B5EF4-FFF2-40B4-BE49-F238E27FC236}">
                <a16:creationId xmlns:a16="http://schemas.microsoft.com/office/drawing/2014/main" id="{7A2CECFD-8FE1-5384-19C4-2DEDFE37C61F}"/>
              </a:ext>
            </a:extLst>
          </p:cNvPr>
          <p:cNvSpPr/>
          <p:nvPr/>
        </p:nvSpPr>
        <p:spPr>
          <a:xfrm>
            <a:off x="0" y="1073920"/>
            <a:ext cx="572412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CCB4F260-E2E9-E278-D908-033FE74E32B5}"/>
              </a:ext>
            </a:extLst>
          </p:cNvPr>
          <p:cNvSpPr txBox="1">
            <a:spLocks noChangeArrowheads="1"/>
          </p:cNvSpPr>
          <p:nvPr/>
        </p:nvSpPr>
        <p:spPr bwMode="auto">
          <a:xfrm>
            <a:off x="122181" y="1136346"/>
            <a:ext cx="5601948"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ALGUMAS DEFINIÇÕES IMPORTANTES</a:t>
            </a:r>
          </a:p>
        </p:txBody>
      </p:sp>
      <p:grpSp>
        <p:nvGrpSpPr>
          <p:cNvPr id="10" name="Agrupar 9">
            <a:extLst>
              <a:ext uri="{FF2B5EF4-FFF2-40B4-BE49-F238E27FC236}">
                <a16:creationId xmlns:a16="http://schemas.microsoft.com/office/drawing/2014/main" id="{2199381C-59B6-886E-CA4A-58C56B51FAAD}"/>
              </a:ext>
            </a:extLst>
          </p:cNvPr>
          <p:cNvGrpSpPr/>
          <p:nvPr/>
        </p:nvGrpSpPr>
        <p:grpSpPr>
          <a:xfrm>
            <a:off x="3347864" y="2402300"/>
            <a:ext cx="4673245" cy="1026700"/>
            <a:chOff x="2203011" y="2143856"/>
            <a:chExt cx="4673245" cy="1026700"/>
          </a:xfrm>
        </p:grpSpPr>
        <p:sp>
          <p:nvSpPr>
            <p:cNvPr id="5" name="Retângulo 4">
              <a:extLst>
                <a:ext uri="{FF2B5EF4-FFF2-40B4-BE49-F238E27FC236}">
                  <a16:creationId xmlns:a16="http://schemas.microsoft.com/office/drawing/2014/main" id="{C5054553-4AC4-6B7F-EDED-9725ABA7F57B}"/>
                </a:ext>
              </a:extLst>
            </p:cNvPr>
            <p:cNvSpPr/>
            <p:nvPr/>
          </p:nvSpPr>
          <p:spPr>
            <a:xfrm>
              <a:off x="2203013" y="2143856"/>
              <a:ext cx="4673243" cy="1026700"/>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7" name="Espaço Reservado para Texto 2">
              <a:extLst>
                <a:ext uri="{FF2B5EF4-FFF2-40B4-BE49-F238E27FC236}">
                  <a16:creationId xmlns:a16="http://schemas.microsoft.com/office/drawing/2014/main" id="{59804678-06E9-7515-D2D7-305C259AD7E2}"/>
                </a:ext>
              </a:extLst>
            </p:cNvPr>
            <p:cNvSpPr txBox="1">
              <a:spLocks/>
            </p:cNvSpPr>
            <p:nvPr/>
          </p:nvSpPr>
          <p:spPr>
            <a:xfrm>
              <a:off x="2203011" y="2186124"/>
              <a:ext cx="4673245" cy="91486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750"/>
                </a:spcBef>
                <a:buNone/>
              </a:pPr>
              <a:r>
                <a:rPr lang="pt-BR" sz="1300" dirty="0">
                  <a:solidFill>
                    <a:prstClr val="white"/>
                  </a:solidFill>
                  <a:latin typeface="Calibri" panose="020F0502020204030204"/>
                </a:rPr>
                <a:t>Pressão exigida para acelerar o ar da velocidade zero para alguma velocidade e é proporcional à energia cinética da corrente de ar. A pressão de velocidade apenas será exercida na direção do fluxo do ar e é sempre positiva. </a:t>
              </a:r>
              <a:endParaRPr lang="pt-BR" sz="1300" dirty="0">
                <a:solidFill>
                  <a:prstClr val="black"/>
                </a:solidFill>
                <a:latin typeface="Calibri" panose="020F0502020204030204"/>
              </a:endParaRPr>
            </a:p>
          </p:txBody>
        </p:sp>
      </p:grpSp>
      <p:grpSp>
        <p:nvGrpSpPr>
          <p:cNvPr id="13" name="Agrupar 12">
            <a:extLst>
              <a:ext uri="{FF2B5EF4-FFF2-40B4-BE49-F238E27FC236}">
                <a16:creationId xmlns:a16="http://schemas.microsoft.com/office/drawing/2014/main" id="{521272D4-5D68-B34D-EFE4-DEEAA10D29C6}"/>
              </a:ext>
            </a:extLst>
          </p:cNvPr>
          <p:cNvGrpSpPr/>
          <p:nvPr/>
        </p:nvGrpSpPr>
        <p:grpSpPr>
          <a:xfrm>
            <a:off x="4528658" y="2149084"/>
            <a:ext cx="4536505" cy="313339"/>
            <a:chOff x="1527514" y="5017007"/>
            <a:chExt cx="4536505" cy="313339"/>
          </a:xfrm>
        </p:grpSpPr>
        <p:sp>
          <p:nvSpPr>
            <p:cNvPr id="11" name="Retângulo: Cantos Arredondados 10">
              <a:extLst>
                <a:ext uri="{FF2B5EF4-FFF2-40B4-BE49-F238E27FC236}">
                  <a16:creationId xmlns:a16="http://schemas.microsoft.com/office/drawing/2014/main" id="{97FA0691-F021-6392-FAF2-1FD55E27A577}"/>
                </a:ext>
              </a:extLst>
            </p:cNvPr>
            <p:cNvSpPr/>
            <p:nvPr/>
          </p:nvSpPr>
          <p:spPr>
            <a:xfrm>
              <a:off x="1619672" y="5030655"/>
              <a:ext cx="4320480" cy="29969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2" name="Espaço Reservado para Texto 2">
              <a:extLst>
                <a:ext uri="{FF2B5EF4-FFF2-40B4-BE49-F238E27FC236}">
                  <a16:creationId xmlns:a16="http://schemas.microsoft.com/office/drawing/2014/main" id="{4131A495-CBEA-A906-D0CD-F0227563E9A4}"/>
                </a:ext>
              </a:extLst>
            </p:cNvPr>
            <p:cNvSpPr txBox="1">
              <a:spLocks/>
            </p:cNvSpPr>
            <p:nvPr/>
          </p:nvSpPr>
          <p:spPr>
            <a:xfrm>
              <a:off x="1527514" y="5017007"/>
              <a:ext cx="4536505" cy="29969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750"/>
                </a:spcBef>
                <a:buNone/>
              </a:pPr>
              <a:r>
                <a:rPr lang="pt-BR" sz="1500" dirty="0">
                  <a:solidFill>
                    <a:prstClr val="white"/>
                  </a:solidFill>
                  <a:latin typeface="Calibri" panose="020F0502020204030204"/>
                </a:rPr>
                <a:t>PRESSÃO DINÂMICA E/OU PRESSÃO DE VELOCIDADE </a:t>
              </a:r>
              <a:endParaRPr lang="pt-BR" sz="1500" dirty="0">
                <a:solidFill>
                  <a:prstClr val="black"/>
                </a:solidFill>
                <a:latin typeface="Calibri" panose="020F0502020204030204"/>
              </a:endParaRPr>
            </a:p>
          </p:txBody>
        </p:sp>
      </p:grpSp>
      <p:pic>
        <p:nvPicPr>
          <p:cNvPr id="25" name="Imagem 24">
            <a:extLst>
              <a:ext uri="{FF2B5EF4-FFF2-40B4-BE49-F238E27FC236}">
                <a16:creationId xmlns:a16="http://schemas.microsoft.com/office/drawing/2014/main" id="{007B5E99-EDA1-BDAF-C9EE-0843C02C5417}"/>
              </a:ext>
            </a:extLst>
          </p:cNvPr>
          <p:cNvPicPr>
            <a:picLocks noChangeAspect="1"/>
          </p:cNvPicPr>
          <p:nvPr/>
        </p:nvPicPr>
        <p:blipFill rotWithShape="1">
          <a:blip r:embed="rId4"/>
          <a:srcRect l="6113" t="17819" r="6659"/>
          <a:stretch/>
        </p:blipFill>
        <p:spPr>
          <a:xfrm>
            <a:off x="5919836" y="4220551"/>
            <a:ext cx="3020398" cy="2374984"/>
          </a:xfrm>
          <a:prstGeom prst="rect">
            <a:avLst/>
          </a:prstGeom>
        </p:spPr>
      </p:pic>
      <p:grpSp>
        <p:nvGrpSpPr>
          <p:cNvPr id="30" name="Agrupar 29">
            <a:extLst>
              <a:ext uri="{FF2B5EF4-FFF2-40B4-BE49-F238E27FC236}">
                <a16:creationId xmlns:a16="http://schemas.microsoft.com/office/drawing/2014/main" id="{54656D86-1473-F706-15AF-8D5E04857E44}"/>
              </a:ext>
            </a:extLst>
          </p:cNvPr>
          <p:cNvGrpSpPr/>
          <p:nvPr/>
        </p:nvGrpSpPr>
        <p:grpSpPr>
          <a:xfrm>
            <a:off x="-529840" y="4345993"/>
            <a:ext cx="6484116" cy="1586094"/>
            <a:chOff x="-570784" y="4332345"/>
            <a:chExt cx="6484116" cy="1586094"/>
          </a:xfrm>
        </p:grpSpPr>
        <p:grpSp>
          <p:nvGrpSpPr>
            <p:cNvPr id="18" name="Agrupar 17">
              <a:extLst>
                <a:ext uri="{FF2B5EF4-FFF2-40B4-BE49-F238E27FC236}">
                  <a16:creationId xmlns:a16="http://schemas.microsoft.com/office/drawing/2014/main" id="{3385FA98-A57A-FBC3-602E-A3D679C7DCF6}"/>
                </a:ext>
              </a:extLst>
            </p:cNvPr>
            <p:cNvGrpSpPr/>
            <p:nvPr/>
          </p:nvGrpSpPr>
          <p:grpSpPr>
            <a:xfrm>
              <a:off x="537437" y="4615811"/>
              <a:ext cx="5375895" cy="1302628"/>
              <a:chOff x="2203011" y="2143856"/>
              <a:chExt cx="5375895" cy="907574"/>
            </a:xfrm>
          </p:grpSpPr>
          <p:sp>
            <p:nvSpPr>
              <p:cNvPr id="22" name="Retângulo 21">
                <a:extLst>
                  <a:ext uri="{FF2B5EF4-FFF2-40B4-BE49-F238E27FC236}">
                    <a16:creationId xmlns:a16="http://schemas.microsoft.com/office/drawing/2014/main" id="{BC7A95EF-04C5-4CE7-D041-96B26365A5BD}"/>
                  </a:ext>
                </a:extLst>
              </p:cNvPr>
              <p:cNvSpPr/>
              <p:nvPr/>
            </p:nvSpPr>
            <p:spPr>
              <a:xfrm>
                <a:off x="2203013" y="2143856"/>
                <a:ext cx="5375893" cy="89383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3" name="Espaço Reservado para Texto 2">
                <a:extLst>
                  <a:ext uri="{FF2B5EF4-FFF2-40B4-BE49-F238E27FC236}">
                    <a16:creationId xmlns:a16="http://schemas.microsoft.com/office/drawing/2014/main" id="{9A95A909-749D-FFB2-2967-47485B6FB2C9}"/>
                  </a:ext>
                </a:extLst>
              </p:cNvPr>
              <p:cNvSpPr txBox="1">
                <a:spLocks/>
              </p:cNvSpPr>
              <p:nvPr/>
            </p:nvSpPr>
            <p:spPr>
              <a:xfrm>
                <a:off x="2203011" y="2157598"/>
                <a:ext cx="5375893" cy="89383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buNone/>
                </a:pPr>
                <a:r>
                  <a:rPr lang="pt-BR" sz="1300" dirty="0">
                    <a:solidFill>
                      <a:prstClr val="white"/>
                    </a:solidFill>
                    <a:latin typeface="Calibri" panose="020F0502020204030204"/>
                  </a:rPr>
                  <a:t>A pressão estática do ventilador é uma grandeza usada na medição do desempenho de ventiladores e não pode ser medida diretamente. É a pressão total do ventilador menos a pressão dinâmica correspondente à velocidade média do ar na descarga do ventilador. Observa-se que não é a diferença entre a pressão estática na descarga e a pressão estática na aspiração, isto é, não é a pressão estática do sistema externo.</a:t>
                </a:r>
                <a:endParaRPr lang="pt-BR" sz="1300" dirty="0">
                  <a:solidFill>
                    <a:prstClr val="black"/>
                  </a:solidFill>
                  <a:latin typeface="Calibri" panose="020F0502020204030204"/>
                </a:endParaRPr>
              </a:p>
            </p:txBody>
          </p:sp>
        </p:grpSp>
        <p:grpSp>
          <p:nvGrpSpPr>
            <p:cNvPr id="27" name="Agrupar 26">
              <a:extLst>
                <a:ext uri="{FF2B5EF4-FFF2-40B4-BE49-F238E27FC236}">
                  <a16:creationId xmlns:a16="http://schemas.microsoft.com/office/drawing/2014/main" id="{B3581738-77F7-6807-72DE-C60D37957C98}"/>
                </a:ext>
              </a:extLst>
            </p:cNvPr>
            <p:cNvGrpSpPr/>
            <p:nvPr/>
          </p:nvGrpSpPr>
          <p:grpSpPr>
            <a:xfrm>
              <a:off x="-570784" y="4332345"/>
              <a:ext cx="4536505" cy="313340"/>
              <a:chOff x="872419" y="5003359"/>
              <a:chExt cx="4536505" cy="313340"/>
            </a:xfrm>
          </p:grpSpPr>
          <p:sp>
            <p:nvSpPr>
              <p:cNvPr id="28" name="Retângulo: Cantos Arredondados 27">
                <a:extLst>
                  <a:ext uri="{FF2B5EF4-FFF2-40B4-BE49-F238E27FC236}">
                    <a16:creationId xmlns:a16="http://schemas.microsoft.com/office/drawing/2014/main" id="{C5E772BD-C87A-82BC-1ADD-B639CE3928D9}"/>
                  </a:ext>
                </a:extLst>
              </p:cNvPr>
              <p:cNvSpPr/>
              <p:nvPr/>
            </p:nvSpPr>
            <p:spPr>
              <a:xfrm>
                <a:off x="1619673" y="5030656"/>
                <a:ext cx="3058442" cy="28604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9" name="Espaço Reservado para Texto 2">
                <a:extLst>
                  <a:ext uri="{FF2B5EF4-FFF2-40B4-BE49-F238E27FC236}">
                    <a16:creationId xmlns:a16="http://schemas.microsoft.com/office/drawing/2014/main" id="{E80CF520-E31C-E92C-E043-25D90E9DF290}"/>
                  </a:ext>
                </a:extLst>
              </p:cNvPr>
              <p:cNvSpPr txBox="1">
                <a:spLocks/>
              </p:cNvSpPr>
              <p:nvPr/>
            </p:nvSpPr>
            <p:spPr>
              <a:xfrm>
                <a:off x="872419" y="5003359"/>
                <a:ext cx="4536505" cy="2860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750"/>
                  </a:spcBef>
                  <a:buNone/>
                </a:pPr>
                <a:r>
                  <a:rPr lang="pt-BR" sz="1500" dirty="0">
                    <a:solidFill>
                      <a:prstClr val="white"/>
                    </a:solidFill>
                    <a:latin typeface="Calibri" panose="020F0502020204030204"/>
                  </a:rPr>
                  <a:t>PRESSÃO ESTÁTICA DO VENTILADOR </a:t>
                </a:r>
                <a:endParaRPr lang="pt-BR" sz="1500" dirty="0">
                  <a:solidFill>
                    <a:prstClr val="black"/>
                  </a:solidFill>
                  <a:latin typeface="Calibri" panose="020F0502020204030204"/>
                </a:endParaRPr>
              </a:p>
            </p:txBody>
          </p:sp>
        </p:grpSp>
      </p:grpSp>
    </p:spTree>
    <p:extLst>
      <p:ext uri="{BB962C8B-B14F-4D97-AF65-F5344CB8AC3E}">
        <p14:creationId xmlns:p14="http://schemas.microsoft.com/office/powerpoint/2010/main" val="1400382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13391-4213-387D-20E5-845909363D55}"/>
            </a:ext>
          </a:extLst>
        </p:cNvPr>
        <p:cNvGrpSpPr/>
        <p:nvPr/>
      </p:nvGrpSpPr>
      <p:grpSpPr>
        <a:xfrm>
          <a:off x="0" y="0"/>
          <a:ext cx="0" cy="0"/>
          <a:chOff x="0" y="0"/>
          <a:chExt cx="0" cy="0"/>
        </a:xfrm>
      </p:grpSpPr>
      <p:grpSp>
        <p:nvGrpSpPr>
          <p:cNvPr id="11" name="Agrupar 10">
            <a:extLst>
              <a:ext uri="{FF2B5EF4-FFF2-40B4-BE49-F238E27FC236}">
                <a16:creationId xmlns:a16="http://schemas.microsoft.com/office/drawing/2014/main" id="{5EC8F04B-46EB-6454-401A-39FBA4B50618}"/>
              </a:ext>
            </a:extLst>
          </p:cNvPr>
          <p:cNvGrpSpPr/>
          <p:nvPr/>
        </p:nvGrpSpPr>
        <p:grpSpPr>
          <a:xfrm>
            <a:off x="1216025" y="316724"/>
            <a:ext cx="6686550" cy="648072"/>
            <a:chOff x="240769" y="685440"/>
            <a:chExt cx="8849181" cy="648072"/>
          </a:xfrm>
        </p:grpSpPr>
        <p:sp>
          <p:nvSpPr>
            <p:cNvPr id="12" name="Pentágono 3">
              <a:extLst>
                <a:ext uri="{FF2B5EF4-FFF2-40B4-BE49-F238E27FC236}">
                  <a16:creationId xmlns:a16="http://schemas.microsoft.com/office/drawing/2014/main" id="{AABB2B0B-B2A3-A3D1-4389-4FFBEF857C89}"/>
                </a:ext>
              </a:extLst>
            </p:cNvPr>
            <p:cNvSpPr/>
            <p:nvPr/>
          </p:nvSpPr>
          <p:spPr>
            <a:xfrm>
              <a:off x="240769" y="685440"/>
              <a:ext cx="860096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3" name="8 CuadroTexto">
              <a:extLst>
                <a:ext uri="{FF2B5EF4-FFF2-40B4-BE49-F238E27FC236}">
                  <a16:creationId xmlns:a16="http://schemas.microsoft.com/office/drawing/2014/main" id="{63430D41-95CC-FB87-0260-20B84FE5D185}"/>
                </a:ext>
              </a:extLst>
            </p:cNvPr>
            <p:cNvSpPr txBox="1">
              <a:spLocks noChangeArrowheads="1"/>
            </p:cNvSpPr>
            <p:nvPr/>
          </p:nvSpPr>
          <p:spPr bwMode="auto">
            <a:xfrm>
              <a:off x="488980" y="747866"/>
              <a:ext cx="8600970"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CURVA CARACTERÍSTICA DO VENTILADOR</a:t>
              </a:r>
            </a:p>
          </p:txBody>
        </p:sp>
      </p:grpSp>
      <p:pic>
        <p:nvPicPr>
          <p:cNvPr id="6" name="Imagem 5">
            <a:extLst>
              <a:ext uri="{FF2B5EF4-FFF2-40B4-BE49-F238E27FC236}">
                <a16:creationId xmlns:a16="http://schemas.microsoft.com/office/drawing/2014/main" id="{AC14F9AB-13E9-832D-DE94-53EC7AB00AFF}"/>
              </a:ext>
            </a:extLst>
          </p:cNvPr>
          <p:cNvPicPr>
            <a:picLocks noChangeAspect="1"/>
          </p:cNvPicPr>
          <p:nvPr/>
        </p:nvPicPr>
        <p:blipFill>
          <a:blip r:embed="rId2"/>
          <a:stretch>
            <a:fillRect/>
          </a:stretch>
        </p:blipFill>
        <p:spPr>
          <a:xfrm>
            <a:off x="165864" y="1068166"/>
            <a:ext cx="4273273" cy="5714146"/>
          </a:xfrm>
          <a:prstGeom prst="rect">
            <a:avLst/>
          </a:prstGeom>
        </p:spPr>
      </p:pic>
      <p:pic>
        <p:nvPicPr>
          <p:cNvPr id="8" name="Imagem 7">
            <a:extLst>
              <a:ext uri="{FF2B5EF4-FFF2-40B4-BE49-F238E27FC236}">
                <a16:creationId xmlns:a16="http://schemas.microsoft.com/office/drawing/2014/main" id="{5D324874-56C5-F3C6-33E7-33712726A0B4}"/>
              </a:ext>
            </a:extLst>
          </p:cNvPr>
          <p:cNvPicPr>
            <a:picLocks noChangeAspect="1"/>
          </p:cNvPicPr>
          <p:nvPr/>
        </p:nvPicPr>
        <p:blipFill>
          <a:blip r:embed="rId3"/>
          <a:stretch>
            <a:fillRect/>
          </a:stretch>
        </p:blipFill>
        <p:spPr>
          <a:xfrm>
            <a:off x="4480081" y="1142160"/>
            <a:ext cx="4564741" cy="385606"/>
          </a:xfrm>
          <a:prstGeom prst="rect">
            <a:avLst/>
          </a:prstGeom>
        </p:spPr>
      </p:pic>
      <p:cxnSp>
        <p:nvCxnSpPr>
          <p:cNvPr id="10" name="Conector reto 9">
            <a:extLst>
              <a:ext uri="{FF2B5EF4-FFF2-40B4-BE49-F238E27FC236}">
                <a16:creationId xmlns:a16="http://schemas.microsoft.com/office/drawing/2014/main" id="{0D9AA3E8-037D-6B47-67FF-79CC12D3D8CC}"/>
              </a:ext>
            </a:extLst>
          </p:cNvPr>
          <p:cNvCxnSpPr>
            <a:cxnSpLocks/>
          </p:cNvCxnSpPr>
          <p:nvPr/>
        </p:nvCxnSpPr>
        <p:spPr>
          <a:xfrm>
            <a:off x="535784" y="5809032"/>
            <a:ext cx="4324248" cy="0"/>
          </a:xfrm>
          <a:prstGeom prst="line">
            <a:avLst/>
          </a:prstGeom>
          <a:ln w="38100">
            <a:solidFill>
              <a:schemeClr val="accent5">
                <a:lumMod val="75000"/>
              </a:schemeClr>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16" name="CaixaDeTexto 15">
            <a:extLst>
              <a:ext uri="{FF2B5EF4-FFF2-40B4-BE49-F238E27FC236}">
                <a16:creationId xmlns:a16="http://schemas.microsoft.com/office/drawing/2014/main" id="{CF404B5D-1975-90EA-580A-EECD24C36A81}"/>
              </a:ext>
            </a:extLst>
          </p:cNvPr>
          <p:cNvSpPr txBox="1"/>
          <p:nvPr/>
        </p:nvSpPr>
        <p:spPr>
          <a:xfrm>
            <a:off x="4860032" y="5655143"/>
            <a:ext cx="1728192" cy="307777"/>
          </a:xfrm>
          <a:prstGeom prst="rect">
            <a:avLst/>
          </a:prstGeom>
          <a:noFill/>
          <a:ln>
            <a:noFill/>
          </a:ln>
        </p:spPr>
        <p:txBody>
          <a:bodyPr wrap="square" rtlCol="0">
            <a:spAutoFit/>
          </a:bodyPr>
          <a:lstStyle/>
          <a:p>
            <a:r>
              <a:rPr lang="pt-BR" sz="1400" b="1" dirty="0">
                <a:solidFill>
                  <a:schemeClr val="accent5">
                    <a:lumMod val="75000"/>
                  </a:schemeClr>
                </a:solidFill>
              </a:rPr>
              <a:t>VAZÃO DE AR (m</a:t>
            </a:r>
            <a:r>
              <a:rPr lang="pt-BR" sz="1400" b="1" baseline="30000" dirty="0">
                <a:solidFill>
                  <a:schemeClr val="accent5">
                    <a:lumMod val="75000"/>
                  </a:schemeClr>
                </a:solidFill>
              </a:rPr>
              <a:t>3</a:t>
            </a:r>
            <a:r>
              <a:rPr lang="pt-BR" sz="1400" b="1" dirty="0">
                <a:solidFill>
                  <a:schemeClr val="accent5">
                    <a:lumMod val="75000"/>
                  </a:schemeClr>
                </a:solidFill>
              </a:rPr>
              <a:t>/h)</a:t>
            </a:r>
          </a:p>
        </p:txBody>
      </p:sp>
      <p:cxnSp>
        <p:nvCxnSpPr>
          <p:cNvPr id="17" name="Conector reto 16">
            <a:extLst>
              <a:ext uri="{FF2B5EF4-FFF2-40B4-BE49-F238E27FC236}">
                <a16:creationId xmlns:a16="http://schemas.microsoft.com/office/drawing/2014/main" id="{2C134463-0C20-E70E-32ED-E598552A8A4A}"/>
              </a:ext>
            </a:extLst>
          </p:cNvPr>
          <p:cNvCxnSpPr>
            <a:cxnSpLocks/>
          </p:cNvCxnSpPr>
          <p:nvPr/>
        </p:nvCxnSpPr>
        <p:spPr>
          <a:xfrm>
            <a:off x="522136" y="6120593"/>
            <a:ext cx="4324248" cy="0"/>
          </a:xfrm>
          <a:prstGeom prst="line">
            <a:avLst/>
          </a:prstGeom>
          <a:ln w="38100">
            <a:solidFill>
              <a:schemeClr val="accent6">
                <a:lumMod val="75000"/>
              </a:schemeClr>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18" name="CaixaDeTexto 17">
            <a:extLst>
              <a:ext uri="{FF2B5EF4-FFF2-40B4-BE49-F238E27FC236}">
                <a16:creationId xmlns:a16="http://schemas.microsoft.com/office/drawing/2014/main" id="{50023DA7-615E-F02E-84D6-473B1DE1F717}"/>
              </a:ext>
            </a:extLst>
          </p:cNvPr>
          <p:cNvSpPr txBox="1"/>
          <p:nvPr/>
        </p:nvSpPr>
        <p:spPr>
          <a:xfrm>
            <a:off x="4846384" y="5966704"/>
            <a:ext cx="2707024" cy="307777"/>
          </a:xfrm>
          <a:prstGeom prst="rect">
            <a:avLst/>
          </a:prstGeom>
          <a:noFill/>
          <a:ln>
            <a:noFill/>
          </a:ln>
        </p:spPr>
        <p:txBody>
          <a:bodyPr wrap="square" rtlCol="0">
            <a:spAutoFit/>
          </a:bodyPr>
          <a:lstStyle/>
          <a:p>
            <a:r>
              <a:rPr lang="pt-BR" sz="1400" b="1" dirty="0">
                <a:solidFill>
                  <a:schemeClr val="accent6">
                    <a:lumMod val="75000"/>
                  </a:schemeClr>
                </a:solidFill>
              </a:rPr>
              <a:t>VELOCIDADE DE DESCARGA (m/s)</a:t>
            </a:r>
          </a:p>
        </p:txBody>
      </p:sp>
      <p:cxnSp>
        <p:nvCxnSpPr>
          <p:cNvPr id="19" name="Conector reto 18">
            <a:extLst>
              <a:ext uri="{FF2B5EF4-FFF2-40B4-BE49-F238E27FC236}">
                <a16:creationId xmlns:a16="http://schemas.microsoft.com/office/drawing/2014/main" id="{E10DBBBA-CA9B-D608-4701-2AE978EBF06E}"/>
              </a:ext>
            </a:extLst>
          </p:cNvPr>
          <p:cNvCxnSpPr>
            <a:cxnSpLocks/>
          </p:cNvCxnSpPr>
          <p:nvPr/>
        </p:nvCxnSpPr>
        <p:spPr>
          <a:xfrm>
            <a:off x="535784" y="6412392"/>
            <a:ext cx="4324248" cy="0"/>
          </a:xfrm>
          <a:prstGeom prst="line">
            <a:avLst/>
          </a:prstGeom>
          <a:ln w="38100">
            <a:solidFill>
              <a:srgbClr val="00B050"/>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20" name="CaixaDeTexto 19">
            <a:extLst>
              <a:ext uri="{FF2B5EF4-FFF2-40B4-BE49-F238E27FC236}">
                <a16:creationId xmlns:a16="http://schemas.microsoft.com/office/drawing/2014/main" id="{35DDDFC1-85A0-F356-BE61-30190299EDE1}"/>
              </a:ext>
            </a:extLst>
          </p:cNvPr>
          <p:cNvSpPr txBox="1"/>
          <p:nvPr/>
        </p:nvSpPr>
        <p:spPr>
          <a:xfrm>
            <a:off x="4860032" y="6276454"/>
            <a:ext cx="2304256" cy="307777"/>
          </a:xfrm>
          <a:prstGeom prst="rect">
            <a:avLst/>
          </a:prstGeom>
          <a:noFill/>
          <a:ln>
            <a:noFill/>
          </a:ln>
        </p:spPr>
        <p:txBody>
          <a:bodyPr wrap="square" rtlCol="0">
            <a:spAutoFit/>
          </a:bodyPr>
          <a:lstStyle/>
          <a:p>
            <a:r>
              <a:rPr lang="pt-BR" sz="1400" b="1" dirty="0">
                <a:solidFill>
                  <a:srgbClr val="00B050"/>
                </a:solidFill>
              </a:rPr>
              <a:t>PRESSÃO DINÂMICA (mmca)</a:t>
            </a:r>
          </a:p>
        </p:txBody>
      </p:sp>
      <p:cxnSp>
        <p:nvCxnSpPr>
          <p:cNvPr id="21" name="Conector reto 20">
            <a:extLst>
              <a:ext uri="{FF2B5EF4-FFF2-40B4-BE49-F238E27FC236}">
                <a16:creationId xmlns:a16="http://schemas.microsoft.com/office/drawing/2014/main" id="{EC1A1AF2-6DCD-DE4F-FB7B-151433DE6803}"/>
              </a:ext>
            </a:extLst>
          </p:cNvPr>
          <p:cNvCxnSpPr>
            <a:cxnSpLocks/>
          </p:cNvCxnSpPr>
          <p:nvPr/>
        </p:nvCxnSpPr>
        <p:spPr>
          <a:xfrm flipV="1">
            <a:off x="539305" y="1743446"/>
            <a:ext cx="0" cy="4051937"/>
          </a:xfrm>
          <a:prstGeom prst="line">
            <a:avLst/>
          </a:prstGeom>
          <a:ln w="38100">
            <a:solidFill>
              <a:srgbClr val="FF3300"/>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23" name="CaixaDeTexto 22">
            <a:extLst>
              <a:ext uri="{FF2B5EF4-FFF2-40B4-BE49-F238E27FC236}">
                <a16:creationId xmlns:a16="http://schemas.microsoft.com/office/drawing/2014/main" id="{E0B58F85-E5B4-6F6B-22AF-4D9736063D46}"/>
              </a:ext>
            </a:extLst>
          </p:cNvPr>
          <p:cNvSpPr txBox="1"/>
          <p:nvPr/>
        </p:nvSpPr>
        <p:spPr>
          <a:xfrm>
            <a:off x="155912" y="1462694"/>
            <a:ext cx="2304256" cy="307777"/>
          </a:xfrm>
          <a:prstGeom prst="rect">
            <a:avLst/>
          </a:prstGeom>
          <a:noFill/>
          <a:ln>
            <a:noFill/>
          </a:ln>
        </p:spPr>
        <p:txBody>
          <a:bodyPr wrap="square" rtlCol="0">
            <a:spAutoFit/>
          </a:bodyPr>
          <a:lstStyle/>
          <a:p>
            <a:r>
              <a:rPr lang="pt-BR" sz="1400" b="1" dirty="0">
                <a:solidFill>
                  <a:srgbClr val="FF0000"/>
                </a:solidFill>
              </a:rPr>
              <a:t>PRESSÃO TOTAL (mmca)</a:t>
            </a:r>
          </a:p>
        </p:txBody>
      </p:sp>
      <p:sp>
        <p:nvSpPr>
          <p:cNvPr id="24" name="CaixaDeTexto 23">
            <a:extLst>
              <a:ext uri="{FF2B5EF4-FFF2-40B4-BE49-F238E27FC236}">
                <a16:creationId xmlns:a16="http://schemas.microsoft.com/office/drawing/2014/main" id="{5BBD5FAE-1CE6-80A0-9CD5-3A1DE2257955}"/>
              </a:ext>
            </a:extLst>
          </p:cNvPr>
          <p:cNvSpPr txBox="1"/>
          <p:nvPr/>
        </p:nvSpPr>
        <p:spPr>
          <a:xfrm>
            <a:off x="6078375" y="1603527"/>
            <a:ext cx="1368152" cy="369332"/>
          </a:xfrm>
          <a:prstGeom prst="rect">
            <a:avLst/>
          </a:prstGeom>
          <a:noFill/>
          <a:ln w="31750" cmpd="sng">
            <a:solidFill>
              <a:schemeClr val="tx1"/>
            </a:solidFill>
            <a:prstDash val="dash"/>
          </a:ln>
        </p:spPr>
        <p:txBody>
          <a:bodyPr wrap="square" rtlCol="0">
            <a:spAutoFit/>
          </a:bodyPr>
          <a:lstStyle/>
          <a:p>
            <a:r>
              <a:rPr lang="pt-BR" b="1" dirty="0">
                <a:solidFill>
                  <a:srgbClr val="0070C0"/>
                </a:solidFill>
              </a:rPr>
              <a:t>P</a:t>
            </a:r>
            <a:r>
              <a:rPr lang="pt-BR" b="1" baseline="-25000" dirty="0">
                <a:solidFill>
                  <a:srgbClr val="0070C0"/>
                </a:solidFill>
              </a:rPr>
              <a:t>t</a:t>
            </a:r>
            <a:r>
              <a:rPr lang="pt-BR" b="1" dirty="0">
                <a:solidFill>
                  <a:srgbClr val="0070C0"/>
                </a:solidFill>
              </a:rPr>
              <a:t> = P</a:t>
            </a:r>
            <a:r>
              <a:rPr lang="pt-BR" b="1" baseline="-25000" dirty="0">
                <a:solidFill>
                  <a:srgbClr val="0070C0"/>
                </a:solidFill>
              </a:rPr>
              <a:t>d</a:t>
            </a:r>
            <a:r>
              <a:rPr lang="pt-BR" b="1" dirty="0">
                <a:solidFill>
                  <a:srgbClr val="0070C0"/>
                </a:solidFill>
              </a:rPr>
              <a:t> + P</a:t>
            </a:r>
            <a:r>
              <a:rPr lang="pt-BR" b="1" baseline="-25000" dirty="0">
                <a:solidFill>
                  <a:srgbClr val="0070C0"/>
                </a:solidFill>
              </a:rPr>
              <a:t>est</a:t>
            </a:r>
            <a:r>
              <a:rPr lang="pt-BR" b="1" baseline="-25000" dirty="0"/>
              <a:t>. </a:t>
            </a:r>
          </a:p>
        </p:txBody>
      </p:sp>
      <p:cxnSp>
        <p:nvCxnSpPr>
          <p:cNvPr id="25" name="Conector reto 24">
            <a:extLst>
              <a:ext uri="{FF2B5EF4-FFF2-40B4-BE49-F238E27FC236}">
                <a16:creationId xmlns:a16="http://schemas.microsoft.com/office/drawing/2014/main" id="{EE3A4116-15A7-FD35-B7D4-CCA967E3FD8D}"/>
              </a:ext>
            </a:extLst>
          </p:cNvPr>
          <p:cNvCxnSpPr>
            <a:cxnSpLocks/>
          </p:cNvCxnSpPr>
          <p:nvPr/>
        </p:nvCxnSpPr>
        <p:spPr>
          <a:xfrm flipV="1">
            <a:off x="3995936" y="3068960"/>
            <a:ext cx="0" cy="2726423"/>
          </a:xfrm>
          <a:prstGeom prst="line">
            <a:avLst/>
          </a:prstGeom>
          <a:ln w="38100">
            <a:solidFill>
              <a:srgbClr val="A02697"/>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27" name="Conector reto 26">
            <a:extLst>
              <a:ext uri="{FF2B5EF4-FFF2-40B4-BE49-F238E27FC236}">
                <a16:creationId xmlns:a16="http://schemas.microsoft.com/office/drawing/2014/main" id="{2A6999E9-FA54-0EB3-AAB4-7EDE374D1FA6}"/>
              </a:ext>
            </a:extLst>
          </p:cNvPr>
          <p:cNvCxnSpPr>
            <a:cxnSpLocks/>
            <a:endCxn id="31" idx="1"/>
          </p:cNvCxnSpPr>
          <p:nvPr/>
        </p:nvCxnSpPr>
        <p:spPr>
          <a:xfrm>
            <a:off x="3985904" y="4856075"/>
            <a:ext cx="847952" cy="1841"/>
          </a:xfrm>
          <a:prstGeom prst="line">
            <a:avLst/>
          </a:prstGeom>
          <a:ln w="38100">
            <a:solidFill>
              <a:srgbClr val="A02697"/>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31" name="CaixaDeTexto 30">
            <a:extLst>
              <a:ext uri="{FF2B5EF4-FFF2-40B4-BE49-F238E27FC236}">
                <a16:creationId xmlns:a16="http://schemas.microsoft.com/office/drawing/2014/main" id="{235BE9FA-3D57-E511-2A9C-69BFCD842DCE}"/>
              </a:ext>
            </a:extLst>
          </p:cNvPr>
          <p:cNvSpPr txBox="1"/>
          <p:nvPr/>
        </p:nvSpPr>
        <p:spPr>
          <a:xfrm>
            <a:off x="4833856" y="4700441"/>
            <a:ext cx="2223181" cy="314950"/>
          </a:xfrm>
          <a:prstGeom prst="rect">
            <a:avLst/>
          </a:prstGeom>
          <a:noFill/>
          <a:ln>
            <a:noFill/>
          </a:ln>
        </p:spPr>
        <p:txBody>
          <a:bodyPr wrap="square" rtlCol="0">
            <a:spAutoFit/>
          </a:bodyPr>
          <a:lstStyle/>
          <a:p>
            <a:r>
              <a:rPr lang="pt-BR" sz="1400" b="1" dirty="0">
                <a:solidFill>
                  <a:srgbClr val="A02697"/>
                </a:solidFill>
              </a:rPr>
              <a:t>POTÊNCIA ABSORVIDA (CV)</a:t>
            </a:r>
          </a:p>
        </p:txBody>
      </p:sp>
      <p:cxnSp>
        <p:nvCxnSpPr>
          <p:cNvPr id="32" name="Conector reto 31">
            <a:extLst>
              <a:ext uri="{FF2B5EF4-FFF2-40B4-BE49-F238E27FC236}">
                <a16:creationId xmlns:a16="http://schemas.microsoft.com/office/drawing/2014/main" id="{12F01236-4330-FE63-8566-DEBDC4DAFD7D}"/>
              </a:ext>
            </a:extLst>
          </p:cNvPr>
          <p:cNvCxnSpPr>
            <a:cxnSpLocks/>
          </p:cNvCxnSpPr>
          <p:nvPr/>
        </p:nvCxnSpPr>
        <p:spPr>
          <a:xfrm flipV="1">
            <a:off x="3591184" y="2780928"/>
            <a:ext cx="0" cy="3013703"/>
          </a:xfrm>
          <a:prstGeom prst="line">
            <a:avLst/>
          </a:prstGeom>
          <a:ln w="38100">
            <a:solidFill>
              <a:srgbClr val="D4D476"/>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33" name="Conector reto 32">
            <a:extLst>
              <a:ext uri="{FF2B5EF4-FFF2-40B4-BE49-F238E27FC236}">
                <a16:creationId xmlns:a16="http://schemas.microsoft.com/office/drawing/2014/main" id="{82422B2E-FD60-5A57-DFE4-BE39F50764D6}"/>
              </a:ext>
            </a:extLst>
          </p:cNvPr>
          <p:cNvCxnSpPr>
            <a:cxnSpLocks/>
            <a:endCxn id="37" idx="1"/>
          </p:cNvCxnSpPr>
          <p:nvPr/>
        </p:nvCxnSpPr>
        <p:spPr>
          <a:xfrm>
            <a:off x="3591184" y="4564356"/>
            <a:ext cx="1252704" cy="0"/>
          </a:xfrm>
          <a:prstGeom prst="line">
            <a:avLst/>
          </a:prstGeom>
          <a:ln w="38100">
            <a:solidFill>
              <a:srgbClr val="D4D476"/>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37" name="CaixaDeTexto 36">
            <a:extLst>
              <a:ext uri="{FF2B5EF4-FFF2-40B4-BE49-F238E27FC236}">
                <a16:creationId xmlns:a16="http://schemas.microsoft.com/office/drawing/2014/main" id="{66488520-52E1-8EF1-D456-1DC429760EFA}"/>
              </a:ext>
            </a:extLst>
          </p:cNvPr>
          <p:cNvSpPr txBox="1"/>
          <p:nvPr/>
        </p:nvSpPr>
        <p:spPr>
          <a:xfrm>
            <a:off x="4843888" y="4410467"/>
            <a:ext cx="2511213" cy="307777"/>
          </a:xfrm>
          <a:prstGeom prst="rect">
            <a:avLst/>
          </a:prstGeom>
          <a:noFill/>
          <a:ln>
            <a:noFill/>
          </a:ln>
        </p:spPr>
        <p:txBody>
          <a:bodyPr wrap="square" rtlCol="0">
            <a:spAutoFit/>
          </a:bodyPr>
          <a:lstStyle/>
          <a:p>
            <a:r>
              <a:rPr lang="pt-BR" sz="1400" b="1" dirty="0">
                <a:solidFill>
                  <a:srgbClr val="D4D476"/>
                </a:solidFill>
              </a:rPr>
              <a:t>VELOCIDADE PERIFÉRICA (m/s)</a:t>
            </a:r>
          </a:p>
        </p:txBody>
      </p:sp>
      <p:cxnSp>
        <p:nvCxnSpPr>
          <p:cNvPr id="39" name="Conector reto 38">
            <a:extLst>
              <a:ext uri="{FF2B5EF4-FFF2-40B4-BE49-F238E27FC236}">
                <a16:creationId xmlns:a16="http://schemas.microsoft.com/office/drawing/2014/main" id="{6536F51F-951F-CD69-E907-A35A1B6D117C}"/>
              </a:ext>
            </a:extLst>
          </p:cNvPr>
          <p:cNvCxnSpPr>
            <a:cxnSpLocks/>
          </p:cNvCxnSpPr>
          <p:nvPr/>
        </p:nvCxnSpPr>
        <p:spPr>
          <a:xfrm flipV="1">
            <a:off x="753244" y="1925098"/>
            <a:ext cx="1833838" cy="3592136"/>
          </a:xfrm>
          <a:prstGeom prst="line">
            <a:avLst/>
          </a:prstGeom>
          <a:ln w="38100">
            <a:solidFill>
              <a:srgbClr val="8B434A"/>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45" name="CaixaDeTexto 44">
            <a:extLst>
              <a:ext uri="{FF2B5EF4-FFF2-40B4-BE49-F238E27FC236}">
                <a16:creationId xmlns:a16="http://schemas.microsoft.com/office/drawing/2014/main" id="{0BCAD213-58FE-C9F2-1112-F7EF50571821}"/>
              </a:ext>
            </a:extLst>
          </p:cNvPr>
          <p:cNvSpPr txBox="1"/>
          <p:nvPr/>
        </p:nvSpPr>
        <p:spPr>
          <a:xfrm>
            <a:off x="1587582" y="1688853"/>
            <a:ext cx="1602611" cy="307777"/>
          </a:xfrm>
          <a:prstGeom prst="rect">
            <a:avLst/>
          </a:prstGeom>
          <a:noFill/>
          <a:ln>
            <a:noFill/>
          </a:ln>
        </p:spPr>
        <p:txBody>
          <a:bodyPr wrap="square" rtlCol="0">
            <a:spAutoFit/>
          </a:bodyPr>
          <a:lstStyle/>
          <a:p>
            <a:r>
              <a:rPr lang="pt-BR" sz="1400" b="1" dirty="0">
                <a:solidFill>
                  <a:srgbClr val="8B434A"/>
                </a:solidFill>
              </a:rPr>
              <a:t>RENDIMENTO (%)</a:t>
            </a:r>
          </a:p>
        </p:txBody>
      </p:sp>
      <p:sp>
        <p:nvSpPr>
          <p:cNvPr id="48" name="Forma Livre: Forma 47">
            <a:extLst>
              <a:ext uri="{FF2B5EF4-FFF2-40B4-BE49-F238E27FC236}">
                <a16:creationId xmlns:a16="http://schemas.microsoft.com/office/drawing/2014/main" id="{65ADEEFD-9BA4-80CA-6D29-CE3F6A5ED2E0}"/>
              </a:ext>
            </a:extLst>
          </p:cNvPr>
          <p:cNvSpPr/>
          <p:nvPr/>
        </p:nvSpPr>
        <p:spPr>
          <a:xfrm>
            <a:off x="1009934" y="4380931"/>
            <a:ext cx="955344" cy="777923"/>
          </a:xfrm>
          <a:custGeom>
            <a:avLst/>
            <a:gdLst>
              <a:gd name="connsiteX0" fmla="*/ 0 w 955344"/>
              <a:gd name="connsiteY0" fmla="*/ 0 h 777923"/>
              <a:gd name="connsiteX1" fmla="*/ 532263 w 955344"/>
              <a:gd name="connsiteY1" fmla="*/ 136478 h 777923"/>
              <a:gd name="connsiteX2" fmla="*/ 955344 w 955344"/>
              <a:gd name="connsiteY2" fmla="*/ 777923 h 777923"/>
            </a:gdLst>
            <a:ahLst/>
            <a:cxnLst>
              <a:cxn ang="0">
                <a:pos x="connsiteX0" y="connsiteY0"/>
              </a:cxn>
              <a:cxn ang="0">
                <a:pos x="connsiteX1" y="connsiteY1"/>
              </a:cxn>
              <a:cxn ang="0">
                <a:pos x="connsiteX2" y="connsiteY2"/>
              </a:cxn>
            </a:cxnLst>
            <a:rect l="l" t="t" r="r" b="b"/>
            <a:pathLst>
              <a:path w="955344" h="777923">
                <a:moveTo>
                  <a:pt x="0" y="0"/>
                </a:moveTo>
                <a:cubicBezTo>
                  <a:pt x="186519" y="3412"/>
                  <a:pt x="373039" y="6824"/>
                  <a:pt x="532263" y="136478"/>
                </a:cubicBezTo>
                <a:cubicBezTo>
                  <a:pt x="691487" y="266132"/>
                  <a:pt x="823415" y="522027"/>
                  <a:pt x="955344" y="777923"/>
                </a:cubicBezTo>
              </a:path>
            </a:pathLst>
          </a:custGeom>
          <a:noFill/>
          <a:ln w="381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9" name="Conector reto 48">
            <a:extLst>
              <a:ext uri="{FF2B5EF4-FFF2-40B4-BE49-F238E27FC236}">
                <a16:creationId xmlns:a16="http://schemas.microsoft.com/office/drawing/2014/main" id="{FFBA2F9B-14DD-53FF-21EE-924C703DB2AC}"/>
              </a:ext>
            </a:extLst>
          </p:cNvPr>
          <p:cNvCxnSpPr>
            <a:cxnSpLocks/>
            <a:endCxn id="51" idx="1"/>
          </p:cNvCxnSpPr>
          <p:nvPr/>
        </p:nvCxnSpPr>
        <p:spPr>
          <a:xfrm flipV="1">
            <a:off x="1965278" y="5157246"/>
            <a:ext cx="2894754" cy="1608"/>
          </a:xfrm>
          <a:prstGeom prst="line">
            <a:avLst/>
          </a:prstGeom>
          <a:ln w="38100">
            <a:solidFill>
              <a:schemeClr val="tx2">
                <a:lumMod val="60000"/>
                <a:lumOff val="40000"/>
              </a:schemeClr>
            </a:solidFill>
            <a:headEnd type="none" w="med" len="med"/>
            <a:tailEnd type="arrow" w="med" len="med"/>
          </a:ln>
        </p:spPr>
        <p:style>
          <a:lnRef idx="1">
            <a:schemeClr val="accent3"/>
          </a:lnRef>
          <a:fillRef idx="0">
            <a:schemeClr val="accent3"/>
          </a:fillRef>
          <a:effectRef idx="0">
            <a:schemeClr val="accent3"/>
          </a:effectRef>
          <a:fontRef idx="minor">
            <a:schemeClr val="tx1"/>
          </a:fontRef>
        </p:style>
      </p:cxnSp>
      <p:sp>
        <p:nvSpPr>
          <p:cNvPr id="51" name="CaixaDeTexto 50">
            <a:extLst>
              <a:ext uri="{FF2B5EF4-FFF2-40B4-BE49-F238E27FC236}">
                <a16:creationId xmlns:a16="http://schemas.microsoft.com/office/drawing/2014/main" id="{CE5C9CB6-B79B-E118-5DEA-51DE8F87BC68}"/>
              </a:ext>
            </a:extLst>
          </p:cNvPr>
          <p:cNvSpPr txBox="1"/>
          <p:nvPr/>
        </p:nvSpPr>
        <p:spPr>
          <a:xfrm>
            <a:off x="4860032" y="5003357"/>
            <a:ext cx="1368152" cy="307777"/>
          </a:xfrm>
          <a:prstGeom prst="rect">
            <a:avLst/>
          </a:prstGeom>
          <a:noFill/>
          <a:ln>
            <a:noFill/>
          </a:ln>
        </p:spPr>
        <p:txBody>
          <a:bodyPr wrap="square" rtlCol="0">
            <a:spAutoFit/>
          </a:bodyPr>
          <a:lstStyle/>
          <a:p>
            <a:r>
              <a:rPr lang="pt-BR" sz="1400" b="1" dirty="0">
                <a:solidFill>
                  <a:schemeClr val="tx2">
                    <a:lumMod val="60000"/>
                    <a:lumOff val="40000"/>
                  </a:schemeClr>
                </a:solidFill>
              </a:rPr>
              <a:t>ROTAÇÃO (rpm)</a:t>
            </a:r>
          </a:p>
        </p:txBody>
      </p:sp>
      <p:sp>
        <p:nvSpPr>
          <p:cNvPr id="58" name="CaixaDeTexto 57">
            <a:extLst>
              <a:ext uri="{FF2B5EF4-FFF2-40B4-BE49-F238E27FC236}">
                <a16:creationId xmlns:a16="http://schemas.microsoft.com/office/drawing/2014/main" id="{748F326E-8A5C-0093-EBB3-B87527708248}"/>
              </a:ext>
            </a:extLst>
          </p:cNvPr>
          <p:cNvSpPr txBox="1"/>
          <p:nvPr/>
        </p:nvSpPr>
        <p:spPr>
          <a:xfrm>
            <a:off x="5869987" y="2139592"/>
            <a:ext cx="1845036" cy="369332"/>
          </a:xfrm>
          <a:prstGeom prst="rect">
            <a:avLst/>
          </a:prstGeom>
          <a:noFill/>
          <a:ln w="31750" cmpd="sng">
            <a:solidFill>
              <a:schemeClr val="tx1"/>
            </a:solidFill>
            <a:prstDash val="dash"/>
          </a:ln>
        </p:spPr>
        <p:txBody>
          <a:bodyPr wrap="square" rtlCol="0">
            <a:spAutoFit/>
          </a:bodyPr>
          <a:lstStyle/>
          <a:p>
            <a:r>
              <a:rPr lang="pt-BR" b="1" dirty="0">
                <a:solidFill>
                  <a:srgbClr val="0070C0"/>
                </a:solidFill>
              </a:rPr>
              <a:t>P</a:t>
            </a:r>
            <a:r>
              <a:rPr lang="pt-BR" b="1" baseline="-25000" dirty="0">
                <a:solidFill>
                  <a:srgbClr val="0070C0"/>
                </a:solidFill>
              </a:rPr>
              <a:t>d</a:t>
            </a:r>
            <a:r>
              <a:rPr lang="pt-BR" b="1" dirty="0">
                <a:solidFill>
                  <a:srgbClr val="0070C0"/>
                </a:solidFill>
              </a:rPr>
              <a:t> = </a:t>
            </a:r>
            <a:r>
              <a:rPr lang="el-GR" b="1" dirty="0">
                <a:solidFill>
                  <a:srgbClr val="0070C0"/>
                </a:solidFill>
              </a:rPr>
              <a:t>ρ</a:t>
            </a:r>
            <a:r>
              <a:rPr lang="pt-BR" b="1" dirty="0">
                <a:solidFill>
                  <a:srgbClr val="0070C0"/>
                </a:solidFill>
              </a:rPr>
              <a:t> </a:t>
            </a:r>
            <a:r>
              <a:rPr lang="pt-BR" b="1" dirty="0">
                <a:solidFill>
                  <a:srgbClr val="0070C0"/>
                </a:solidFill>
                <a:latin typeface="Grotesque" panose="020B0504020202020204" pitchFamily="34" charset="0"/>
              </a:rPr>
              <a:t>. V</a:t>
            </a:r>
            <a:r>
              <a:rPr lang="pt-BR" b="1" baseline="30000" dirty="0">
                <a:solidFill>
                  <a:srgbClr val="0070C0"/>
                </a:solidFill>
                <a:latin typeface="Grotesque" panose="020B0504020202020204" pitchFamily="34" charset="0"/>
              </a:rPr>
              <a:t>2</a:t>
            </a:r>
            <a:r>
              <a:rPr lang="pt-BR" b="1" dirty="0">
                <a:solidFill>
                  <a:srgbClr val="0070C0"/>
                </a:solidFill>
                <a:latin typeface="Grotesque" panose="020B0504020202020204" pitchFamily="34" charset="0"/>
              </a:rPr>
              <a:t> / 2 . g</a:t>
            </a:r>
          </a:p>
        </p:txBody>
      </p:sp>
      <p:grpSp>
        <p:nvGrpSpPr>
          <p:cNvPr id="62" name="Agrupar 61">
            <a:extLst>
              <a:ext uri="{FF2B5EF4-FFF2-40B4-BE49-F238E27FC236}">
                <a16:creationId xmlns:a16="http://schemas.microsoft.com/office/drawing/2014/main" id="{9DE74310-A940-9D58-D99E-9031445C608B}"/>
              </a:ext>
            </a:extLst>
          </p:cNvPr>
          <p:cNvGrpSpPr/>
          <p:nvPr/>
        </p:nvGrpSpPr>
        <p:grpSpPr>
          <a:xfrm>
            <a:off x="4499992" y="2656503"/>
            <a:ext cx="4644008" cy="555728"/>
            <a:chOff x="4595287" y="2642855"/>
            <a:chExt cx="4449535" cy="555728"/>
          </a:xfrm>
        </p:grpSpPr>
        <p:sp>
          <p:nvSpPr>
            <p:cNvPr id="59" name="CaixaDeTexto 58">
              <a:extLst>
                <a:ext uri="{FF2B5EF4-FFF2-40B4-BE49-F238E27FC236}">
                  <a16:creationId xmlns:a16="http://schemas.microsoft.com/office/drawing/2014/main" id="{08B4D02A-B064-2192-017E-552A5296FF2D}"/>
                </a:ext>
              </a:extLst>
            </p:cNvPr>
            <p:cNvSpPr txBox="1"/>
            <p:nvPr/>
          </p:nvSpPr>
          <p:spPr>
            <a:xfrm rot="10800000">
              <a:off x="4595287" y="2642855"/>
              <a:ext cx="319584" cy="369332"/>
            </a:xfrm>
            <a:prstGeom prst="rect">
              <a:avLst/>
            </a:prstGeom>
            <a:noFill/>
            <a:ln w="31750" cmpd="sng">
              <a:noFill/>
              <a:prstDash val="dash"/>
            </a:ln>
          </p:spPr>
          <p:txBody>
            <a:bodyPr wrap="square" rtlCol="0">
              <a:spAutoFit/>
            </a:bodyPr>
            <a:lstStyle/>
            <a:p>
              <a:r>
                <a:rPr lang="pt-BR" b="1" dirty="0">
                  <a:latin typeface="Wingdings" panose="05000000000000000000" pitchFamily="2" charset="2"/>
                </a:rPr>
                <a:t>ç</a:t>
              </a:r>
            </a:p>
          </p:txBody>
        </p:sp>
        <p:sp>
          <p:nvSpPr>
            <p:cNvPr id="61" name="CaixaDeTexto 60">
              <a:extLst>
                <a:ext uri="{FF2B5EF4-FFF2-40B4-BE49-F238E27FC236}">
                  <a16:creationId xmlns:a16="http://schemas.microsoft.com/office/drawing/2014/main" id="{86B22488-E8CF-8707-F124-195F21386043}"/>
                </a:ext>
              </a:extLst>
            </p:cNvPr>
            <p:cNvSpPr txBox="1"/>
            <p:nvPr/>
          </p:nvSpPr>
          <p:spPr>
            <a:xfrm>
              <a:off x="4776756" y="2675363"/>
              <a:ext cx="4268066" cy="523220"/>
            </a:xfrm>
            <a:prstGeom prst="rect">
              <a:avLst/>
            </a:prstGeom>
            <a:noFill/>
            <a:ln w="31750" cmpd="sng">
              <a:noFill/>
              <a:prstDash val="dash"/>
            </a:ln>
          </p:spPr>
          <p:txBody>
            <a:bodyPr wrap="square" rtlCol="0">
              <a:spAutoFit/>
            </a:bodyPr>
            <a:lstStyle/>
            <a:p>
              <a:pPr algn="l"/>
              <a:r>
                <a:rPr lang="pt-BR" sz="1400" b="1" i="1" dirty="0">
                  <a:solidFill>
                    <a:srgbClr val="FF0000"/>
                  </a:solidFill>
                  <a:effectLst>
                    <a:outerShdw blurRad="38100" dist="38100" dir="2700000" algn="tl">
                      <a:srgbClr val="000000">
                        <a:alpha val="43137"/>
                      </a:srgbClr>
                    </a:outerShdw>
                  </a:effectLst>
                  <a:latin typeface="Calibri" panose="020F0502020204030204"/>
                </a:rPr>
                <a:t>PARA SIROCCO </a:t>
              </a:r>
              <a:r>
                <a:rPr lang="pt-BR" sz="1400" dirty="0">
                  <a:solidFill>
                    <a:prstClr val="black"/>
                  </a:solidFill>
                  <a:latin typeface="Calibri" panose="020F0502020204030204"/>
                </a:rPr>
                <a:t>– </a:t>
              </a:r>
              <a:r>
                <a:rPr lang="pt-BR" sz="1400" dirty="0">
                  <a:solidFill>
                    <a:prstClr val="black"/>
                  </a:solidFill>
                  <a:latin typeface="+mj-lt"/>
                </a:rPr>
                <a:t>Intervalo de operação típico de </a:t>
              </a:r>
              <a:r>
                <a:rPr lang="pt-BR" sz="1400" b="0" i="0" u="none" strike="noStrike" baseline="0" dirty="0">
                  <a:latin typeface="+mj-lt"/>
                </a:rPr>
                <a:t>30 a 80% da vazão em descarga livre; </a:t>
              </a:r>
              <a:endParaRPr lang="pt-BR" sz="1400" dirty="0">
                <a:solidFill>
                  <a:prstClr val="black"/>
                </a:solidFill>
                <a:latin typeface="+mj-lt"/>
              </a:endParaRPr>
            </a:p>
          </p:txBody>
        </p:sp>
      </p:grpSp>
      <p:grpSp>
        <p:nvGrpSpPr>
          <p:cNvPr id="63" name="Agrupar 62">
            <a:extLst>
              <a:ext uri="{FF2B5EF4-FFF2-40B4-BE49-F238E27FC236}">
                <a16:creationId xmlns:a16="http://schemas.microsoft.com/office/drawing/2014/main" id="{7575CD83-1BE6-15E2-74AE-C908573994F1}"/>
              </a:ext>
            </a:extLst>
          </p:cNvPr>
          <p:cNvGrpSpPr/>
          <p:nvPr/>
        </p:nvGrpSpPr>
        <p:grpSpPr>
          <a:xfrm>
            <a:off x="4480081" y="3207181"/>
            <a:ext cx="4644008" cy="555728"/>
            <a:chOff x="4595287" y="2642855"/>
            <a:chExt cx="4449535" cy="555728"/>
          </a:xfrm>
        </p:grpSpPr>
        <p:sp>
          <p:nvSpPr>
            <p:cNvPr id="64" name="CaixaDeTexto 63">
              <a:extLst>
                <a:ext uri="{FF2B5EF4-FFF2-40B4-BE49-F238E27FC236}">
                  <a16:creationId xmlns:a16="http://schemas.microsoft.com/office/drawing/2014/main" id="{FDBA2126-E109-D6EE-032D-B2C781A3C2F6}"/>
                </a:ext>
              </a:extLst>
            </p:cNvPr>
            <p:cNvSpPr txBox="1"/>
            <p:nvPr/>
          </p:nvSpPr>
          <p:spPr>
            <a:xfrm rot="10800000">
              <a:off x="4595287" y="2642855"/>
              <a:ext cx="319584" cy="369332"/>
            </a:xfrm>
            <a:prstGeom prst="rect">
              <a:avLst/>
            </a:prstGeom>
            <a:noFill/>
            <a:ln w="31750" cmpd="sng">
              <a:noFill/>
              <a:prstDash val="dash"/>
            </a:ln>
          </p:spPr>
          <p:txBody>
            <a:bodyPr wrap="square" rtlCol="0">
              <a:spAutoFit/>
            </a:bodyPr>
            <a:lstStyle/>
            <a:p>
              <a:r>
                <a:rPr lang="pt-BR" b="1" dirty="0">
                  <a:latin typeface="Wingdings" panose="05000000000000000000" pitchFamily="2" charset="2"/>
                </a:rPr>
                <a:t>ç</a:t>
              </a:r>
            </a:p>
          </p:txBody>
        </p:sp>
        <p:sp>
          <p:nvSpPr>
            <p:cNvPr id="65" name="CaixaDeTexto 64">
              <a:extLst>
                <a:ext uri="{FF2B5EF4-FFF2-40B4-BE49-F238E27FC236}">
                  <a16:creationId xmlns:a16="http://schemas.microsoft.com/office/drawing/2014/main" id="{E596B0FE-534F-B8B4-C9C7-3F750A5B09BF}"/>
                </a:ext>
              </a:extLst>
            </p:cNvPr>
            <p:cNvSpPr txBox="1"/>
            <p:nvPr/>
          </p:nvSpPr>
          <p:spPr>
            <a:xfrm>
              <a:off x="4776756" y="2675363"/>
              <a:ext cx="4268066" cy="523220"/>
            </a:xfrm>
            <a:prstGeom prst="rect">
              <a:avLst/>
            </a:prstGeom>
            <a:noFill/>
            <a:ln w="31750" cmpd="sng">
              <a:noFill/>
              <a:prstDash val="dash"/>
            </a:ln>
          </p:spPr>
          <p:txBody>
            <a:bodyPr wrap="square" rtlCol="0">
              <a:spAutoFit/>
            </a:bodyPr>
            <a:lstStyle/>
            <a:p>
              <a:pPr algn="l"/>
              <a:r>
                <a:rPr lang="pt-BR" sz="1400" b="1" i="1" dirty="0">
                  <a:solidFill>
                    <a:srgbClr val="FF0000"/>
                  </a:solidFill>
                  <a:effectLst>
                    <a:outerShdw blurRad="38100" dist="38100" dir="2700000" algn="tl">
                      <a:srgbClr val="000000">
                        <a:alpha val="43137"/>
                      </a:srgbClr>
                    </a:outerShdw>
                  </a:effectLst>
                  <a:latin typeface="Calibri" panose="020F0502020204030204"/>
                </a:rPr>
                <a:t>PARA LIMIT LOAD </a:t>
              </a:r>
              <a:r>
                <a:rPr lang="pt-BR" sz="1400" dirty="0">
                  <a:solidFill>
                    <a:prstClr val="black"/>
                  </a:solidFill>
                  <a:latin typeface="Calibri" panose="020F0502020204030204"/>
                </a:rPr>
                <a:t>– </a:t>
              </a:r>
              <a:r>
                <a:rPr lang="pt-BR" sz="1400" dirty="0">
                  <a:solidFill>
                    <a:prstClr val="black"/>
                  </a:solidFill>
                  <a:latin typeface="+mj-lt"/>
                </a:rPr>
                <a:t>Intervalo de operação típico de 40</a:t>
              </a:r>
              <a:r>
                <a:rPr lang="pt-BR" sz="1400" b="0" i="0" u="none" strike="noStrike" baseline="0" dirty="0">
                  <a:latin typeface="+mj-lt"/>
                </a:rPr>
                <a:t> a 85% da vazão em descarga livre; </a:t>
              </a:r>
              <a:endParaRPr lang="pt-BR" sz="1400" dirty="0">
                <a:solidFill>
                  <a:prstClr val="black"/>
                </a:solidFill>
                <a:latin typeface="+mj-lt"/>
              </a:endParaRPr>
            </a:p>
          </p:txBody>
        </p:sp>
      </p:grpSp>
      <p:grpSp>
        <p:nvGrpSpPr>
          <p:cNvPr id="66" name="Agrupar 65">
            <a:extLst>
              <a:ext uri="{FF2B5EF4-FFF2-40B4-BE49-F238E27FC236}">
                <a16:creationId xmlns:a16="http://schemas.microsoft.com/office/drawing/2014/main" id="{C2DCF934-E019-A1D1-E20D-5167CC5B1BE6}"/>
              </a:ext>
            </a:extLst>
          </p:cNvPr>
          <p:cNvGrpSpPr/>
          <p:nvPr/>
        </p:nvGrpSpPr>
        <p:grpSpPr>
          <a:xfrm>
            <a:off x="4482157" y="3770155"/>
            <a:ext cx="4644008" cy="555728"/>
            <a:chOff x="4595287" y="2642855"/>
            <a:chExt cx="4449535" cy="555728"/>
          </a:xfrm>
        </p:grpSpPr>
        <p:sp>
          <p:nvSpPr>
            <p:cNvPr id="67" name="CaixaDeTexto 66">
              <a:extLst>
                <a:ext uri="{FF2B5EF4-FFF2-40B4-BE49-F238E27FC236}">
                  <a16:creationId xmlns:a16="http://schemas.microsoft.com/office/drawing/2014/main" id="{CC104971-CA36-D0E3-E402-FFD73EBFEFCC}"/>
                </a:ext>
              </a:extLst>
            </p:cNvPr>
            <p:cNvSpPr txBox="1"/>
            <p:nvPr/>
          </p:nvSpPr>
          <p:spPr>
            <a:xfrm rot="10800000">
              <a:off x="4595287" y="2642855"/>
              <a:ext cx="319584" cy="369332"/>
            </a:xfrm>
            <a:prstGeom prst="rect">
              <a:avLst/>
            </a:prstGeom>
            <a:noFill/>
            <a:ln w="31750" cmpd="sng">
              <a:noFill/>
              <a:prstDash val="dash"/>
            </a:ln>
          </p:spPr>
          <p:txBody>
            <a:bodyPr wrap="square" rtlCol="0">
              <a:spAutoFit/>
            </a:bodyPr>
            <a:lstStyle/>
            <a:p>
              <a:r>
                <a:rPr lang="pt-BR" b="1" dirty="0">
                  <a:latin typeface="Wingdings" panose="05000000000000000000" pitchFamily="2" charset="2"/>
                </a:rPr>
                <a:t>ç</a:t>
              </a:r>
            </a:p>
          </p:txBody>
        </p:sp>
        <p:sp>
          <p:nvSpPr>
            <p:cNvPr id="68" name="CaixaDeTexto 67">
              <a:extLst>
                <a:ext uri="{FF2B5EF4-FFF2-40B4-BE49-F238E27FC236}">
                  <a16:creationId xmlns:a16="http://schemas.microsoft.com/office/drawing/2014/main" id="{9DB93EE9-1C28-251D-1FA9-91E6D8388E8F}"/>
                </a:ext>
              </a:extLst>
            </p:cNvPr>
            <p:cNvSpPr txBox="1"/>
            <p:nvPr/>
          </p:nvSpPr>
          <p:spPr>
            <a:xfrm>
              <a:off x="4776756" y="2675363"/>
              <a:ext cx="4268066" cy="523220"/>
            </a:xfrm>
            <a:prstGeom prst="rect">
              <a:avLst/>
            </a:prstGeom>
            <a:noFill/>
            <a:ln w="31750" cmpd="sng">
              <a:noFill/>
              <a:prstDash val="dash"/>
            </a:ln>
          </p:spPr>
          <p:txBody>
            <a:bodyPr wrap="square" rtlCol="0">
              <a:spAutoFit/>
            </a:bodyPr>
            <a:lstStyle/>
            <a:p>
              <a:pPr algn="l"/>
              <a:r>
                <a:rPr lang="pt-BR" sz="1400" b="1" i="1" dirty="0">
                  <a:solidFill>
                    <a:srgbClr val="FF0000"/>
                  </a:solidFill>
                  <a:effectLst>
                    <a:outerShdw blurRad="38100" dist="38100" dir="2700000" algn="tl">
                      <a:srgbClr val="000000">
                        <a:alpha val="43137"/>
                      </a:srgbClr>
                    </a:outerShdw>
                  </a:effectLst>
                  <a:latin typeface="Calibri" panose="020F0502020204030204"/>
                </a:rPr>
                <a:t>PARA AXIAIS </a:t>
              </a:r>
              <a:r>
                <a:rPr lang="pt-BR" sz="1400" dirty="0">
                  <a:solidFill>
                    <a:prstClr val="black"/>
                  </a:solidFill>
                  <a:latin typeface="Calibri" panose="020F0502020204030204"/>
                </a:rPr>
                <a:t>– </a:t>
              </a:r>
              <a:r>
                <a:rPr lang="pt-BR" sz="1400" dirty="0">
                  <a:solidFill>
                    <a:prstClr val="black"/>
                  </a:solidFill>
                  <a:latin typeface="+mj-lt"/>
                </a:rPr>
                <a:t>Intervalo de operação típico de 65</a:t>
              </a:r>
              <a:r>
                <a:rPr lang="pt-BR" sz="1400" b="0" i="0" u="none" strike="noStrike" baseline="0" dirty="0">
                  <a:latin typeface="+mj-lt"/>
                </a:rPr>
                <a:t> a 90% da vazão em descarga livre; </a:t>
              </a:r>
              <a:endParaRPr lang="pt-BR" sz="1400" dirty="0">
                <a:solidFill>
                  <a:prstClr val="black"/>
                </a:solidFill>
                <a:latin typeface="+mj-lt"/>
              </a:endParaRPr>
            </a:p>
          </p:txBody>
        </p:sp>
      </p:grpSp>
    </p:spTree>
    <p:extLst>
      <p:ext uri="{BB962C8B-B14F-4D97-AF65-F5344CB8AC3E}">
        <p14:creationId xmlns:p14="http://schemas.microsoft.com/office/powerpoint/2010/main" val="124081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3BCC1-84BD-6B20-BE20-412300A7BE17}"/>
            </a:ext>
          </a:extLst>
        </p:cNvPr>
        <p:cNvGrpSpPr/>
        <p:nvPr/>
      </p:nvGrpSpPr>
      <p:grpSpPr>
        <a:xfrm>
          <a:off x="0" y="0"/>
          <a:ext cx="0" cy="0"/>
          <a:chOff x="0" y="0"/>
          <a:chExt cx="0" cy="0"/>
        </a:xfrm>
      </p:grpSpPr>
      <p:sp>
        <p:nvSpPr>
          <p:cNvPr id="3" name="Pentágono 3">
            <a:extLst>
              <a:ext uri="{FF2B5EF4-FFF2-40B4-BE49-F238E27FC236}">
                <a16:creationId xmlns:a16="http://schemas.microsoft.com/office/drawing/2014/main" id="{F09E63CC-13A9-DF1E-B83E-A9E72CFBCB01}"/>
              </a:ext>
            </a:extLst>
          </p:cNvPr>
          <p:cNvSpPr/>
          <p:nvPr/>
        </p:nvSpPr>
        <p:spPr>
          <a:xfrm>
            <a:off x="1242220" y="388547"/>
            <a:ext cx="6470838" cy="574104"/>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6779301C-2A2E-752A-17D5-389E7800526A}"/>
              </a:ext>
            </a:extLst>
          </p:cNvPr>
          <p:cNvSpPr txBox="1">
            <a:spLocks noChangeArrowheads="1"/>
          </p:cNvSpPr>
          <p:nvPr/>
        </p:nvSpPr>
        <p:spPr bwMode="auto">
          <a:xfrm>
            <a:off x="1250670" y="411882"/>
            <a:ext cx="6714156" cy="500137"/>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VELOCIDADE DE DESCARGA - RECOMENDAÇÕES</a:t>
            </a:r>
          </a:p>
        </p:txBody>
      </p:sp>
      <p:pic>
        <p:nvPicPr>
          <p:cNvPr id="12" name="Imagem 11">
            <a:extLst>
              <a:ext uri="{FF2B5EF4-FFF2-40B4-BE49-F238E27FC236}">
                <a16:creationId xmlns:a16="http://schemas.microsoft.com/office/drawing/2014/main" id="{C5BFD00D-9D52-7DCA-5178-F94E4E1402BC}"/>
              </a:ext>
            </a:extLst>
          </p:cNvPr>
          <p:cNvPicPr>
            <a:picLocks noChangeAspect="1"/>
          </p:cNvPicPr>
          <p:nvPr/>
        </p:nvPicPr>
        <p:blipFill>
          <a:blip r:embed="rId2"/>
          <a:stretch>
            <a:fillRect/>
          </a:stretch>
        </p:blipFill>
        <p:spPr>
          <a:xfrm>
            <a:off x="216688" y="1124744"/>
            <a:ext cx="7128792" cy="5550877"/>
          </a:xfrm>
          <a:prstGeom prst="rect">
            <a:avLst/>
          </a:prstGeom>
        </p:spPr>
      </p:pic>
      <p:pic>
        <p:nvPicPr>
          <p:cNvPr id="15" name="Imagem 14">
            <a:extLst>
              <a:ext uri="{FF2B5EF4-FFF2-40B4-BE49-F238E27FC236}">
                <a16:creationId xmlns:a16="http://schemas.microsoft.com/office/drawing/2014/main" id="{EE37B08F-A8C5-FF9B-136C-56757867618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69" b="97403" l="318" r="92994">
                        <a14:foregroundMark x1="78344" y1="23377" x2="81529" y2="62338"/>
                        <a14:foregroundMark x1="81529" y1="62338" x2="73885" y2="87987"/>
                        <a14:foregroundMark x1="73885" y1="87987" x2="11146" y2="92532"/>
                        <a14:foregroundMark x1="11146" y1="92532" x2="11783" y2="82143"/>
                        <a14:foregroundMark x1="60191" y1="97403" x2="18471" y2="88961"/>
                        <a14:foregroundMark x1="93312" y1="24351" x2="92038" y2="54221"/>
                        <a14:foregroundMark x1="74204" y1="6169" x2="55414" y2="8442"/>
                        <a14:foregroundMark x1="70382" y1="10390" x2="70064" y2="45779"/>
                        <a14:foregroundMark x1="18153" y1="73701" x2="4777" y2="83117"/>
                        <a14:foregroundMark x1="4777" y1="83117" x2="5732" y2="91234"/>
                        <a14:foregroundMark x1="6051" y1="80195" x2="318" y2="83442"/>
                      </a14:backgroundRemoval>
                    </a14:imgEffect>
                  </a14:imgLayer>
                </a14:imgProps>
              </a:ext>
            </a:extLst>
          </a:blip>
          <a:stretch>
            <a:fillRect/>
          </a:stretch>
        </p:blipFill>
        <p:spPr>
          <a:xfrm>
            <a:off x="7016252" y="1327120"/>
            <a:ext cx="2128909" cy="2088232"/>
          </a:xfrm>
          <a:prstGeom prst="rect">
            <a:avLst/>
          </a:prstGeom>
        </p:spPr>
      </p:pic>
      <p:sp>
        <p:nvSpPr>
          <p:cNvPr id="22" name="Retângulo 21">
            <a:extLst>
              <a:ext uri="{FF2B5EF4-FFF2-40B4-BE49-F238E27FC236}">
                <a16:creationId xmlns:a16="http://schemas.microsoft.com/office/drawing/2014/main" id="{65416F0F-74D2-FDF2-E87B-BC0F350E0339}"/>
              </a:ext>
            </a:extLst>
          </p:cNvPr>
          <p:cNvSpPr/>
          <p:nvPr/>
        </p:nvSpPr>
        <p:spPr>
          <a:xfrm>
            <a:off x="7437236" y="3617728"/>
            <a:ext cx="1581832" cy="305789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
        <p:nvSpPr>
          <p:cNvPr id="24" name="Espaço Reservado para Texto 2">
            <a:extLst>
              <a:ext uri="{FF2B5EF4-FFF2-40B4-BE49-F238E27FC236}">
                <a16:creationId xmlns:a16="http://schemas.microsoft.com/office/drawing/2014/main" id="{95EB1980-75E5-B8F5-3FC6-FC2CF5F1AA92}"/>
              </a:ext>
            </a:extLst>
          </p:cNvPr>
          <p:cNvSpPr txBox="1">
            <a:spLocks/>
          </p:cNvSpPr>
          <p:nvPr/>
        </p:nvSpPr>
        <p:spPr>
          <a:xfrm>
            <a:off x="7454405" y="3694491"/>
            <a:ext cx="1564663" cy="134697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1500" b="1" dirty="0">
                <a:solidFill>
                  <a:schemeClr val="bg1"/>
                </a:solidFill>
              </a:rPr>
              <a:t>Em descarga livre, a pressão estática através do ventilador é igual a zero e sua vazão é máxima. </a:t>
            </a:r>
            <a:endParaRPr lang="pt-BR" sz="1500" dirty="0">
              <a:solidFill>
                <a:schemeClr val="bg1"/>
              </a:solidFill>
            </a:endParaRPr>
          </a:p>
        </p:txBody>
      </p:sp>
      <p:pic>
        <p:nvPicPr>
          <p:cNvPr id="26" name="Imagem 25">
            <a:extLst>
              <a:ext uri="{FF2B5EF4-FFF2-40B4-BE49-F238E27FC236}">
                <a16:creationId xmlns:a16="http://schemas.microsoft.com/office/drawing/2014/main" id="{7B36C33A-F720-7255-5662-5C5D54B7CF12}"/>
              </a:ext>
            </a:extLst>
          </p:cNvPr>
          <p:cNvPicPr>
            <a:picLocks noChangeAspect="1"/>
          </p:cNvPicPr>
          <p:nvPr/>
        </p:nvPicPr>
        <p:blipFill>
          <a:blip r:embed="rId5"/>
          <a:stretch>
            <a:fillRect/>
          </a:stretch>
        </p:blipFill>
        <p:spPr>
          <a:xfrm>
            <a:off x="7236296" y="5122481"/>
            <a:ext cx="1907704" cy="1346972"/>
          </a:xfrm>
          <a:prstGeom prst="rect">
            <a:avLst/>
          </a:prstGeom>
        </p:spPr>
      </p:pic>
      <p:sp>
        <p:nvSpPr>
          <p:cNvPr id="13" name="Retângulo 12">
            <a:extLst>
              <a:ext uri="{FF2B5EF4-FFF2-40B4-BE49-F238E27FC236}">
                <a16:creationId xmlns:a16="http://schemas.microsoft.com/office/drawing/2014/main" id="{327BA290-F45C-B9FF-ECC4-BD26352332AB}"/>
              </a:ext>
            </a:extLst>
          </p:cNvPr>
          <p:cNvSpPr/>
          <p:nvPr/>
        </p:nvSpPr>
        <p:spPr>
          <a:xfrm>
            <a:off x="216688" y="3933056"/>
            <a:ext cx="7019608" cy="607128"/>
          </a:xfrm>
          <a:prstGeom prst="rect">
            <a:avLst/>
          </a:prstGeom>
          <a:noFill/>
          <a:ln w="38100">
            <a:solidFill>
              <a:srgbClr val="F6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t-BR"/>
          </a:p>
        </p:txBody>
      </p:sp>
      <p:cxnSp>
        <p:nvCxnSpPr>
          <p:cNvPr id="29" name="Conector de Seta Reta 28">
            <a:extLst>
              <a:ext uri="{FF2B5EF4-FFF2-40B4-BE49-F238E27FC236}">
                <a16:creationId xmlns:a16="http://schemas.microsoft.com/office/drawing/2014/main" id="{471E3CC8-99E3-830E-1CF9-8623B0477709}"/>
              </a:ext>
            </a:extLst>
          </p:cNvPr>
          <p:cNvCxnSpPr>
            <a:cxnSpLocks/>
            <a:stCxn id="13" idx="0"/>
          </p:cNvCxnSpPr>
          <p:nvPr/>
        </p:nvCxnSpPr>
        <p:spPr>
          <a:xfrm flipV="1">
            <a:off x="3726492" y="1843346"/>
            <a:ext cx="5021972" cy="2089710"/>
          </a:xfrm>
          <a:prstGeom prst="straightConnector1">
            <a:avLst/>
          </a:prstGeom>
          <a:ln w="38100">
            <a:solidFill>
              <a:srgbClr val="F6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 name="Conector de Seta Reta 35">
            <a:extLst>
              <a:ext uri="{FF2B5EF4-FFF2-40B4-BE49-F238E27FC236}">
                <a16:creationId xmlns:a16="http://schemas.microsoft.com/office/drawing/2014/main" id="{A99957F4-0E79-7699-F798-6D7E203E4239}"/>
              </a:ext>
            </a:extLst>
          </p:cNvPr>
          <p:cNvCxnSpPr>
            <a:cxnSpLocks/>
            <a:endCxn id="22" idx="0"/>
          </p:cNvCxnSpPr>
          <p:nvPr/>
        </p:nvCxnSpPr>
        <p:spPr>
          <a:xfrm flipH="1">
            <a:off x="8228152" y="2217681"/>
            <a:ext cx="520312" cy="1400047"/>
          </a:xfrm>
          <a:prstGeom prst="straightConnector1">
            <a:avLst/>
          </a:prstGeom>
          <a:ln w="38100">
            <a:solidFill>
              <a:srgbClr val="F6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62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11CC5BE-4537-D811-803F-AA5F3AE027F1}"/>
              </a:ext>
            </a:extLst>
          </p:cNvPr>
          <p:cNvPicPr>
            <a:picLocks noChangeAspect="1"/>
          </p:cNvPicPr>
          <p:nvPr/>
        </p:nvPicPr>
        <p:blipFill>
          <a:blip r:embed="rId2"/>
          <a:stretch>
            <a:fillRect/>
          </a:stretch>
        </p:blipFill>
        <p:spPr>
          <a:xfrm>
            <a:off x="1097723" y="2204659"/>
            <a:ext cx="7110703" cy="3940261"/>
          </a:xfrm>
          <a:prstGeom prst="rect">
            <a:avLst/>
          </a:prstGeom>
        </p:spPr>
      </p:pic>
      <p:grpSp>
        <p:nvGrpSpPr>
          <p:cNvPr id="11" name="Agrupar 10">
            <a:extLst>
              <a:ext uri="{FF2B5EF4-FFF2-40B4-BE49-F238E27FC236}">
                <a16:creationId xmlns:a16="http://schemas.microsoft.com/office/drawing/2014/main" id="{C3381664-3E53-CFA6-DCFD-D6DDACD1ED46}"/>
              </a:ext>
            </a:extLst>
          </p:cNvPr>
          <p:cNvGrpSpPr/>
          <p:nvPr/>
        </p:nvGrpSpPr>
        <p:grpSpPr>
          <a:xfrm>
            <a:off x="1216025" y="316724"/>
            <a:ext cx="6686550" cy="648072"/>
            <a:chOff x="240769" y="685440"/>
            <a:chExt cx="8849181" cy="648072"/>
          </a:xfrm>
        </p:grpSpPr>
        <p:sp>
          <p:nvSpPr>
            <p:cNvPr id="12" name="Pentágono 3">
              <a:extLst>
                <a:ext uri="{FF2B5EF4-FFF2-40B4-BE49-F238E27FC236}">
                  <a16:creationId xmlns:a16="http://schemas.microsoft.com/office/drawing/2014/main" id="{381700EC-10E6-0050-B37F-3481CC0F574E}"/>
                </a:ext>
              </a:extLst>
            </p:cNvPr>
            <p:cNvSpPr/>
            <p:nvPr/>
          </p:nvSpPr>
          <p:spPr>
            <a:xfrm>
              <a:off x="240769" y="685440"/>
              <a:ext cx="860096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3" name="8 CuadroTexto">
              <a:extLst>
                <a:ext uri="{FF2B5EF4-FFF2-40B4-BE49-F238E27FC236}">
                  <a16:creationId xmlns:a16="http://schemas.microsoft.com/office/drawing/2014/main" id="{F842BFE4-A8D3-9F43-48DB-59C08C3C11F6}"/>
                </a:ext>
              </a:extLst>
            </p:cNvPr>
            <p:cNvSpPr txBox="1">
              <a:spLocks noChangeArrowheads="1"/>
            </p:cNvSpPr>
            <p:nvPr/>
          </p:nvSpPr>
          <p:spPr bwMode="auto">
            <a:xfrm>
              <a:off x="488980" y="747866"/>
              <a:ext cx="8600970"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VELOCIDADE PERIFÉRICA DO VENTILADOR </a:t>
              </a:r>
            </a:p>
          </p:txBody>
        </p:sp>
      </p:grpSp>
      <p:sp>
        <p:nvSpPr>
          <p:cNvPr id="14" name="CaixaDeTexto 13">
            <a:extLst>
              <a:ext uri="{FF2B5EF4-FFF2-40B4-BE49-F238E27FC236}">
                <a16:creationId xmlns:a16="http://schemas.microsoft.com/office/drawing/2014/main" id="{93960D79-4BC0-8CCA-2A78-EBDC3A5F9D30}"/>
              </a:ext>
            </a:extLst>
          </p:cNvPr>
          <p:cNvSpPr txBox="1"/>
          <p:nvPr/>
        </p:nvSpPr>
        <p:spPr>
          <a:xfrm>
            <a:off x="245533" y="1035108"/>
            <a:ext cx="8652933" cy="1169551"/>
          </a:xfrm>
          <a:prstGeom prst="rect">
            <a:avLst/>
          </a:prstGeom>
          <a:noFill/>
        </p:spPr>
        <p:txBody>
          <a:bodyPr wrap="square" rtlCol="0">
            <a:spAutoFit/>
          </a:bodyPr>
          <a:lstStyle/>
          <a:p>
            <a:pPr algn="just" defTabSz="685800"/>
            <a:r>
              <a:rPr lang="pt-BR" sz="1400" dirty="0">
                <a:solidFill>
                  <a:prstClr val="black"/>
                </a:solidFill>
                <a:latin typeface="Calibri" panose="020F0502020204030204"/>
              </a:rPr>
              <a:t>A velocidade periférica do ventilador determina em que classe ele se encaixa e como ele deve ser construído para suportar a elevação de pressão existente para deslocamento e movimentação do fluido operante. Os rotores centrífugos fundidos utilizam liga de alumínio comum e estão limitados a 80 m/s de velocidade periférica. Ventiladores que excedem o diâmetro de 1.400 mm (inclusive) utilizam liga de alumínio especial, independentemente da velocidade periférica de operação.</a:t>
            </a:r>
          </a:p>
        </p:txBody>
      </p:sp>
    </p:spTree>
    <p:extLst>
      <p:ext uri="{BB962C8B-B14F-4D97-AF65-F5344CB8AC3E}">
        <p14:creationId xmlns:p14="http://schemas.microsoft.com/office/powerpoint/2010/main" val="3386985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28993-0A1B-F7B2-BCDB-0DDC95E226C9}"/>
            </a:ext>
          </a:extLst>
        </p:cNvPr>
        <p:cNvGrpSpPr/>
        <p:nvPr/>
      </p:nvGrpSpPr>
      <p:grpSpPr>
        <a:xfrm>
          <a:off x="0" y="0"/>
          <a:ext cx="0" cy="0"/>
          <a:chOff x="0" y="0"/>
          <a:chExt cx="0" cy="0"/>
        </a:xfrm>
      </p:grpSpPr>
      <p:grpSp>
        <p:nvGrpSpPr>
          <p:cNvPr id="11" name="Agrupar 10">
            <a:extLst>
              <a:ext uri="{FF2B5EF4-FFF2-40B4-BE49-F238E27FC236}">
                <a16:creationId xmlns:a16="http://schemas.microsoft.com/office/drawing/2014/main" id="{A150AFBA-9D1A-8EE5-476D-BFB72F84C265}"/>
              </a:ext>
            </a:extLst>
          </p:cNvPr>
          <p:cNvGrpSpPr/>
          <p:nvPr/>
        </p:nvGrpSpPr>
        <p:grpSpPr>
          <a:xfrm>
            <a:off x="1216025" y="316724"/>
            <a:ext cx="6563717" cy="648072"/>
            <a:chOff x="240769" y="685440"/>
            <a:chExt cx="8686621" cy="648072"/>
          </a:xfrm>
        </p:grpSpPr>
        <p:sp>
          <p:nvSpPr>
            <p:cNvPr id="12" name="Pentágono 3">
              <a:extLst>
                <a:ext uri="{FF2B5EF4-FFF2-40B4-BE49-F238E27FC236}">
                  <a16:creationId xmlns:a16="http://schemas.microsoft.com/office/drawing/2014/main" id="{F656DAA6-45C1-3F40-55E1-456A5885A21A}"/>
                </a:ext>
              </a:extLst>
            </p:cNvPr>
            <p:cNvSpPr/>
            <p:nvPr/>
          </p:nvSpPr>
          <p:spPr>
            <a:xfrm>
              <a:off x="240769" y="685440"/>
              <a:ext cx="860096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3" name="8 CuadroTexto">
              <a:extLst>
                <a:ext uri="{FF2B5EF4-FFF2-40B4-BE49-F238E27FC236}">
                  <a16:creationId xmlns:a16="http://schemas.microsoft.com/office/drawing/2014/main" id="{925004BD-5187-C6F7-AC74-5218BA56FA33}"/>
                </a:ext>
              </a:extLst>
            </p:cNvPr>
            <p:cNvSpPr txBox="1">
              <a:spLocks noChangeArrowheads="1"/>
            </p:cNvSpPr>
            <p:nvPr/>
          </p:nvSpPr>
          <p:spPr bwMode="auto">
            <a:xfrm>
              <a:off x="326420" y="761514"/>
              <a:ext cx="8600970" cy="477054"/>
            </a:xfrm>
            <a:prstGeom prst="rect">
              <a:avLst/>
            </a:prstGeom>
            <a:noFill/>
            <a:ln w="9525">
              <a:noFill/>
              <a:miter lim="800000"/>
              <a:headEnd/>
              <a:tailEnd/>
            </a:ln>
          </p:spPr>
          <p:txBody>
            <a:bodyPr wrap="square">
              <a:spAutoFit/>
            </a:bodyPr>
            <a:lstStyle/>
            <a:p>
              <a:pPr defTabSz="685800"/>
              <a:r>
                <a:rPr lang="pt-BR" sz="2450" b="1" dirty="0">
                  <a:solidFill>
                    <a:schemeClr val="bg1"/>
                  </a:solidFill>
                  <a:latin typeface="Calibri Light" panose="020F0302020204030204" pitchFamily="34" charset="0"/>
                  <a:cs typeface="Calibri Light" panose="020F0302020204030204" pitchFamily="34" charset="0"/>
                </a:rPr>
                <a:t>VENTILADORES DE CONSTRUÇÃO ANTI-CENTELHA</a:t>
              </a:r>
            </a:p>
          </p:txBody>
        </p:sp>
      </p:grpSp>
      <p:sp>
        <p:nvSpPr>
          <p:cNvPr id="14" name="CaixaDeTexto 13">
            <a:extLst>
              <a:ext uri="{FF2B5EF4-FFF2-40B4-BE49-F238E27FC236}">
                <a16:creationId xmlns:a16="http://schemas.microsoft.com/office/drawing/2014/main" id="{E64F5597-58F2-7F08-23C2-6BD1D06990FE}"/>
              </a:ext>
            </a:extLst>
          </p:cNvPr>
          <p:cNvSpPr txBox="1"/>
          <p:nvPr/>
        </p:nvSpPr>
        <p:spPr>
          <a:xfrm>
            <a:off x="245533" y="1196752"/>
            <a:ext cx="8652933" cy="4870564"/>
          </a:xfrm>
          <a:prstGeom prst="rect">
            <a:avLst/>
          </a:prstGeom>
          <a:noFill/>
        </p:spPr>
        <p:txBody>
          <a:bodyPr wrap="square" rtlCol="0">
            <a:spAutoFit/>
          </a:bodyPr>
          <a:lstStyle/>
          <a:p>
            <a:pPr marL="342900" indent="-342900" algn="just" defTabSz="685800">
              <a:buFont typeface="+mj-lt"/>
              <a:buAutoNum type="alphaLcParenR"/>
            </a:pPr>
            <a:r>
              <a:rPr lang="pt-BR" sz="1350" b="1" dirty="0">
                <a:solidFill>
                  <a:prstClr val="black"/>
                </a:solidFill>
                <a:latin typeface="Calibri" panose="020F0502020204030204"/>
              </a:rPr>
              <a:t>Tipo A: </a:t>
            </a:r>
            <a:r>
              <a:rPr lang="pt-BR" sz="1350" dirty="0">
                <a:solidFill>
                  <a:prstClr val="black"/>
                </a:solidFill>
                <a:latin typeface="Calibri" panose="020F0502020204030204"/>
              </a:rPr>
              <a:t>todas as partes do ventilador, em contato com o fluido sendo movimentado, são feitas com materiais não-ferrosos. São tomadas medidas para assegurar que o rotor, mancais e eixo estejam adequadamente montados ou travados de forma a prevenir um deslocamento axial ou lateral destes componentes.</a:t>
            </a:r>
          </a:p>
          <a:p>
            <a:pPr marL="342900" indent="-342900" algn="just" defTabSz="685800">
              <a:buFont typeface="+mj-lt"/>
              <a:buAutoNum type="alphaLcParenR"/>
            </a:pPr>
            <a:endParaRPr lang="pt-BR" sz="1350" dirty="0">
              <a:solidFill>
                <a:prstClr val="black"/>
              </a:solidFill>
              <a:latin typeface="Calibri" panose="020F0502020204030204"/>
            </a:endParaRPr>
          </a:p>
          <a:p>
            <a:pPr marL="342900" indent="-342900" algn="just" defTabSz="685800">
              <a:buFont typeface="+mj-lt"/>
              <a:buAutoNum type="alphaLcParenR"/>
            </a:pPr>
            <a:r>
              <a:rPr lang="pt-BR" sz="1350" b="1" dirty="0">
                <a:solidFill>
                  <a:prstClr val="black"/>
                </a:solidFill>
                <a:latin typeface="Calibri" panose="020F0502020204030204"/>
              </a:rPr>
              <a:t>Tipo B: </a:t>
            </a:r>
            <a:r>
              <a:rPr lang="pt-BR" sz="1350" dirty="0">
                <a:solidFill>
                  <a:prstClr val="black"/>
                </a:solidFill>
                <a:latin typeface="Calibri" panose="020F0502020204030204"/>
              </a:rPr>
              <a:t>o ventilador possui o rotor (ou a hélice) e um anel, em torno da abertura por onde passa o eixo, construídos com materiais não-ferrosos. Núcleos, eixos e peças ferrosas são permitidas desde que a construção seja tal que um movimento do rotor ou eixo não permita que duas partes ferrosas entrem em contato ou se choquem. Medidas são tomadas para assegurar que o rotor, mancais e eixo estejam adequadamente montados ou travados de forma a prevenir um deslocamento axial ou lateral destes componentes.</a:t>
            </a:r>
          </a:p>
          <a:p>
            <a:pPr marL="342900" indent="-342900" algn="just" defTabSz="685800">
              <a:buFont typeface="+mj-lt"/>
              <a:buAutoNum type="alphaLcParenR"/>
            </a:pPr>
            <a:endParaRPr lang="pt-BR" sz="1350" dirty="0">
              <a:solidFill>
                <a:prstClr val="black"/>
              </a:solidFill>
              <a:latin typeface="Calibri" panose="020F0502020204030204"/>
            </a:endParaRPr>
          </a:p>
          <a:p>
            <a:pPr marL="342900" indent="-342900" algn="just" defTabSz="685800">
              <a:buFont typeface="+mj-lt"/>
              <a:buAutoNum type="alphaLcParenR"/>
            </a:pPr>
            <a:r>
              <a:rPr lang="pt-BR" sz="1350" b="1" dirty="0">
                <a:solidFill>
                  <a:prstClr val="black"/>
                </a:solidFill>
                <a:latin typeface="Calibri" panose="020F0502020204030204"/>
              </a:rPr>
              <a:t>Tipo C: </a:t>
            </a:r>
            <a:r>
              <a:rPr lang="pt-BR" sz="1350" dirty="0">
                <a:solidFill>
                  <a:prstClr val="black"/>
                </a:solidFill>
                <a:latin typeface="Calibri" panose="020F0502020204030204"/>
              </a:rPr>
              <a:t>a construção é tal que qualquer deslocamento do rotor (ou da hélice) ou do eixo não permite que as partes ferrosas do ventilador entrem em contato entre si. Faz-se o bocal e um anel, em torno da abertura por onde passa o eixo, construídos com materiais não-ferrosos. O anel deve ter o diâmetro maior que o rotor e espessura igual à da lateral do ventilador, mas no mínimo de 2,5mm sendo fixado por elementos de fixação também não-ferrosos.</a:t>
            </a:r>
          </a:p>
          <a:p>
            <a:pPr marL="342900" indent="-342900" algn="just" defTabSz="685800">
              <a:buFont typeface="+mj-lt"/>
              <a:buAutoNum type="alphaLcParenR"/>
            </a:pPr>
            <a:endParaRPr lang="pt-BR" sz="1350" dirty="0">
              <a:solidFill>
                <a:prstClr val="black"/>
              </a:solidFill>
              <a:latin typeface="Calibri" panose="020F0502020204030204"/>
            </a:endParaRPr>
          </a:p>
          <a:p>
            <a:pPr algn="just" defTabSz="685800"/>
            <a:r>
              <a:rPr lang="pt-BR" sz="1350" b="1" i="1" u="sng" dirty="0">
                <a:solidFill>
                  <a:prstClr val="black"/>
                </a:solidFill>
                <a:effectLst>
                  <a:outerShdw blurRad="38100" dist="38100" dir="2700000" algn="tl">
                    <a:srgbClr val="000000">
                      <a:alpha val="43137"/>
                    </a:srgbClr>
                  </a:outerShdw>
                </a:effectLst>
                <a:latin typeface="Calibri" panose="020F0502020204030204"/>
              </a:rPr>
              <a:t>OBSERVAÇÕES: </a:t>
            </a:r>
          </a:p>
          <a:p>
            <a:pPr algn="just" defTabSz="685800"/>
            <a:endParaRPr lang="pt-BR" sz="1350" b="1" i="1" u="sng" dirty="0">
              <a:solidFill>
                <a:prstClr val="black"/>
              </a:solidFill>
              <a:effectLst>
                <a:outerShdw blurRad="38100" dist="38100" dir="2700000" algn="tl">
                  <a:srgbClr val="000000">
                    <a:alpha val="43137"/>
                  </a:srgbClr>
                </a:outerShdw>
              </a:effectLst>
              <a:latin typeface="Calibri" panose="020F0502020204030204"/>
            </a:endParaRPr>
          </a:p>
          <a:p>
            <a:pPr marL="342900" indent="-342900" algn="just" defTabSz="685800">
              <a:buAutoNum type="arabicParenR"/>
            </a:pPr>
            <a:r>
              <a:rPr lang="pt-BR" sz="1350" u="sng" dirty="0">
                <a:solidFill>
                  <a:prstClr val="black"/>
                </a:solidFill>
                <a:latin typeface="Calibri" panose="020F0502020204030204"/>
              </a:rPr>
              <a:t>Mancais, componentes do acionamento ou dispositivos elétricos não podem ser estar no fluxo do fluido, a menos que sejam montados ou enclausurados de tal forma que uma falha destes componentes não ocasione ignição do fluxo ao redor; </a:t>
            </a:r>
          </a:p>
          <a:p>
            <a:pPr marL="342900" indent="-342900" algn="just" defTabSz="685800">
              <a:buFont typeface="+mj-lt"/>
              <a:buAutoNum type="arabicParenR"/>
            </a:pPr>
            <a:endParaRPr lang="pt-BR" sz="1350" u="sng" dirty="0">
              <a:solidFill>
                <a:prstClr val="black"/>
              </a:solidFill>
              <a:latin typeface="Calibri" panose="020F0502020204030204"/>
            </a:endParaRPr>
          </a:p>
          <a:p>
            <a:pPr marL="342900" indent="-342900" algn="just" defTabSz="685800">
              <a:buFont typeface="+mj-lt"/>
              <a:buAutoNum type="arabicParenR"/>
            </a:pPr>
            <a:r>
              <a:rPr lang="pt-BR" sz="1350" u="sng" dirty="0">
                <a:solidFill>
                  <a:prstClr val="black"/>
                </a:solidFill>
                <a:latin typeface="Calibri" panose="020F0502020204030204"/>
              </a:rPr>
              <a:t>Considera-se material não ferroso qualquer material que tenha menos de 5% de ferro ou qualquer outro material com comprovada característica anti-centelhamento; </a:t>
            </a:r>
          </a:p>
        </p:txBody>
      </p:sp>
    </p:spTree>
    <p:extLst>
      <p:ext uri="{BB962C8B-B14F-4D97-AF65-F5344CB8AC3E}">
        <p14:creationId xmlns:p14="http://schemas.microsoft.com/office/powerpoint/2010/main" val="355427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B24DE828-7A16-FAED-2883-8A6F13B3B97D}"/>
              </a:ext>
            </a:extLst>
          </p:cNvPr>
          <p:cNvGrpSpPr/>
          <p:nvPr/>
        </p:nvGrpSpPr>
        <p:grpSpPr>
          <a:xfrm>
            <a:off x="1290696" y="326052"/>
            <a:ext cx="3865846" cy="648072"/>
            <a:chOff x="1" y="1073920"/>
            <a:chExt cx="3865846" cy="648072"/>
          </a:xfrm>
        </p:grpSpPr>
        <p:sp>
          <p:nvSpPr>
            <p:cNvPr id="3" name="Pentágono 3">
              <a:extLst>
                <a:ext uri="{FF2B5EF4-FFF2-40B4-BE49-F238E27FC236}">
                  <a16:creationId xmlns:a16="http://schemas.microsoft.com/office/drawing/2014/main" id="{02F3B8E7-2474-4EE3-10D3-50545F4518AD}"/>
                </a:ext>
              </a:extLst>
            </p:cNvPr>
            <p:cNvSpPr/>
            <p:nvPr/>
          </p:nvSpPr>
          <p:spPr>
            <a:xfrm>
              <a:off x="1" y="1073920"/>
              <a:ext cx="3865846"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F6BD2538-D198-81EC-3497-1A497AD8D065}"/>
                </a:ext>
              </a:extLst>
            </p:cNvPr>
            <p:cNvSpPr txBox="1">
              <a:spLocks noChangeArrowheads="1"/>
            </p:cNvSpPr>
            <p:nvPr/>
          </p:nvSpPr>
          <p:spPr bwMode="auto">
            <a:xfrm>
              <a:off x="122181" y="1136346"/>
              <a:ext cx="3729739"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TIPOS DE VENTILADORES </a:t>
              </a:r>
            </a:p>
          </p:txBody>
        </p:sp>
      </p:grpSp>
      <p:sp>
        <p:nvSpPr>
          <p:cNvPr id="7" name="Espaço Reservado para Conteúdo 6">
            <a:extLst>
              <a:ext uri="{FF2B5EF4-FFF2-40B4-BE49-F238E27FC236}">
                <a16:creationId xmlns:a16="http://schemas.microsoft.com/office/drawing/2014/main" id="{8AF93A57-062F-6D75-830B-388E9328C0CC}"/>
              </a:ext>
            </a:extLst>
          </p:cNvPr>
          <p:cNvSpPr>
            <a:spLocks noGrp="1"/>
          </p:cNvSpPr>
          <p:nvPr>
            <p:ph idx="1"/>
          </p:nvPr>
        </p:nvSpPr>
        <p:spPr/>
        <p:txBody>
          <a:bodyPr/>
          <a:lstStyle/>
          <a:p>
            <a:pPr marL="0" indent="0">
              <a:buNone/>
            </a:pPr>
            <a:endParaRPr lang="pt-BR" dirty="0"/>
          </a:p>
        </p:txBody>
      </p:sp>
      <p:grpSp>
        <p:nvGrpSpPr>
          <p:cNvPr id="12" name="Agrupar 11">
            <a:extLst>
              <a:ext uri="{FF2B5EF4-FFF2-40B4-BE49-F238E27FC236}">
                <a16:creationId xmlns:a16="http://schemas.microsoft.com/office/drawing/2014/main" id="{CAD883C1-DD97-B4E8-CB07-59F130ADA289}"/>
              </a:ext>
            </a:extLst>
          </p:cNvPr>
          <p:cNvGrpSpPr/>
          <p:nvPr/>
        </p:nvGrpSpPr>
        <p:grpSpPr>
          <a:xfrm>
            <a:off x="230011" y="1400510"/>
            <a:ext cx="8677958" cy="4628314"/>
            <a:chOff x="148123" y="1536990"/>
            <a:chExt cx="8677958" cy="4628314"/>
          </a:xfrm>
        </p:grpSpPr>
        <p:sp>
          <p:nvSpPr>
            <p:cNvPr id="14" name="Retângulo: Cantos Arredondados 13">
              <a:extLst>
                <a:ext uri="{FF2B5EF4-FFF2-40B4-BE49-F238E27FC236}">
                  <a16:creationId xmlns:a16="http://schemas.microsoft.com/office/drawing/2014/main" id="{DA9DE66F-79A9-4BFF-8272-76A95014F27B}"/>
                </a:ext>
              </a:extLst>
            </p:cNvPr>
            <p:cNvSpPr/>
            <p:nvPr/>
          </p:nvSpPr>
          <p:spPr>
            <a:xfrm>
              <a:off x="148123" y="1536990"/>
              <a:ext cx="3072275" cy="380449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pic>
          <p:nvPicPr>
            <p:cNvPr id="15" name="Picture 2" descr="https://solerpalau.com.br/biblioteca/produto/todos/afrw_6.png">
              <a:extLst>
                <a:ext uri="{FF2B5EF4-FFF2-40B4-BE49-F238E27FC236}">
                  <a16:creationId xmlns:a16="http://schemas.microsoft.com/office/drawing/2014/main" id="{C08AAB4E-1C97-4720-A5D4-F31F1DB93B7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542" y="1742760"/>
              <a:ext cx="1629632" cy="177728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m 15">
              <a:extLst>
                <a:ext uri="{FF2B5EF4-FFF2-40B4-BE49-F238E27FC236}">
                  <a16:creationId xmlns:a16="http://schemas.microsoft.com/office/drawing/2014/main" id="{9D2F1F43-A6EC-4CCD-BF34-026E68B918B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008" b="96692" l="3167" r="97667">
                          <a14:foregroundMark x1="10833" y1="43459" x2="5833" y2="49474"/>
                          <a14:foregroundMark x1="5833" y1="49474" x2="3333" y2="64662"/>
                          <a14:foregroundMark x1="92833" y1="55489" x2="91167" y2="75789"/>
                          <a14:foregroundMark x1="91167" y1="75789" x2="66333" y2="90827"/>
                          <a14:foregroundMark x1="66333" y1="90827" x2="56333" y2="91278"/>
                          <a14:foregroundMark x1="56333" y1="91278" x2="40333" y2="87218"/>
                          <a14:foregroundMark x1="74167" y1="95038" x2="47167" y2="93684"/>
                          <a14:foregroundMark x1="70333" y1="95639" x2="54667" y2="96992"/>
                          <a14:foregroundMark x1="95167" y1="52932" x2="97333" y2="61955"/>
                          <a14:foregroundMark x1="97333" y1="61955" x2="93167" y2="78346"/>
                          <a14:foregroundMark x1="93167" y1="78346" x2="92833" y2="78797"/>
                          <a14:foregroundMark x1="97833" y1="57444" x2="97333" y2="63910"/>
                          <a14:foregroundMark x1="53833" y1="8421" x2="48667" y2="18346"/>
                          <a14:foregroundMark x1="48667" y1="18346" x2="48000" y2="33534"/>
                          <a14:foregroundMark x1="52000" y1="7519" x2="33167" y2="12932"/>
                          <a14:foregroundMark x1="33167" y1="12932" x2="22833" y2="12932"/>
                          <a14:foregroundMark x1="22833" y1="12932" x2="26167" y2="16692"/>
                          <a14:foregroundMark x1="50333" y1="3008" x2="31167" y2="5564"/>
                        </a14:backgroundRemoval>
                      </a14:imgEffect>
                    </a14:imgLayer>
                  </a14:imgProps>
                </a:ext>
                <a:ext uri="{28A0092B-C50C-407E-A947-70E740481C1C}">
                  <a14:useLocalDpi xmlns:a14="http://schemas.microsoft.com/office/drawing/2010/main" val="0"/>
                </a:ext>
              </a:extLst>
            </a:blip>
            <a:stretch>
              <a:fillRect/>
            </a:stretch>
          </p:blipFill>
          <p:spPr>
            <a:xfrm>
              <a:off x="1579348" y="3469750"/>
              <a:ext cx="1504656" cy="1695988"/>
            </a:xfrm>
            <a:prstGeom prst="rect">
              <a:avLst/>
            </a:prstGeom>
          </p:spPr>
        </p:pic>
        <p:pic>
          <p:nvPicPr>
            <p:cNvPr id="8" name="Imagem 7">
              <a:extLst>
                <a:ext uri="{FF2B5EF4-FFF2-40B4-BE49-F238E27FC236}">
                  <a16:creationId xmlns:a16="http://schemas.microsoft.com/office/drawing/2014/main" id="{0C4AE350-D2F5-4D20-AA7B-3D9B40562F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610" y="3958009"/>
              <a:ext cx="548069" cy="548069"/>
            </a:xfrm>
            <a:prstGeom prst="rect">
              <a:avLst/>
            </a:prstGeom>
          </p:spPr>
        </p:pic>
        <p:grpSp>
          <p:nvGrpSpPr>
            <p:cNvPr id="17" name="Agrupar 16">
              <a:extLst>
                <a:ext uri="{FF2B5EF4-FFF2-40B4-BE49-F238E27FC236}">
                  <a16:creationId xmlns:a16="http://schemas.microsoft.com/office/drawing/2014/main" id="{A226F1BB-1813-4B5D-BB25-09ADBF8987AC}"/>
                </a:ext>
              </a:extLst>
            </p:cNvPr>
            <p:cNvGrpSpPr/>
            <p:nvPr/>
          </p:nvGrpSpPr>
          <p:grpSpPr>
            <a:xfrm>
              <a:off x="215225" y="4995453"/>
              <a:ext cx="1364123" cy="651114"/>
              <a:chOff x="38437" y="4833362"/>
              <a:chExt cx="1818830" cy="868152"/>
            </a:xfrm>
          </p:grpSpPr>
          <p:sp>
            <p:nvSpPr>
              <p:cNvPr id="18" name="Pentágono 9">
                <a:extLst>
                  <a:ext uri="{FF2B5EF4-FFF2-40B4-BE49-F238E27FC236}">
                    <a16:creationId xmlns:a16="http://schemas.microsoft.com/office/drawing/2014/main" id="{4CF66F26-CE58-4A8B-A4C9-624CF8020A08}"/>
                  </a:ext>
                </a:extLst>
              </p:cNvPr>
              <p:cNvSpPr/>
              <p:nvPr/>
            </p:nvSpPr>
            <p:spPr>
              <a:xfrm>
                <a:off x="296062" y="4833362"/>
                <a:ext cx="1561205" cy="868152"/>
              </a:xfrm>
              <a:prstGeom prst="homePlate">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9" name="CaixaDeTexto 18">
                <a:extLst>
                  <a:ext uri="{FF2B5EF4-FFF2-40B4-BE49-F238E27FC236}">
                    <a16:creationId xmlns:a16="http://schemas.microsoft.com/office/drawing/2014/main" id="{9DA25F5A-C35E-4AE7-BB58-C756C7A937CF}"/>
                  </a:ext>
                </a:extLst>
              </p:cNvPr>
              <p:cNvSpPr txBox="1"/>
              <p:nvPr/>
            </p:nvSpPr>
            <p:spPr>
              <a:xfrm>
                <a:off x="38437" y="4979345"/>
                <a:ext cx="1561205" cy="615553"/>
              </a:xfrm>
              <a:prstGeom prst="rect">
                <a:avLst/>
              </a:prstGeom>
              <a:noFill/>
            </p:spPr>
            <p:txBody>
              <a:bodyPr wrap="square" rtlCol="0">
                <a:spAutoFit/>
              </a:bodyPr>
              <a:lstStyle/>
              <a:p>
                <a:pPr algn="r" defTabSz="685800"/>
                <a:r>
                  <a:rPr lang="en-GB" sz="2400" dirty="0">
                    <a:solidFill>
                      <a:prstClr val="white"/>
                    </a:solidFill>
                    <a:latin typeface="Calibri" panose="020F0502020204030204" pitchFamily="34" charset="0"/>
                  </a:rPr>
                  <a:t>AXIAIS</a:t>
                </a:r>
                <a:endParaRPr lang="pt-BR" sz="2400" dirty="0">
                  <a:solidFill>
                    <a:prstClr val="white"/>
                  </a:solidFill>
                  <a:latin typeface="Calibri" panose="020F0502020204030204"/>
                </a:endParaRPr>
              </a:p>
            </p:txBody>
          </p:sp>
        </p:grpSp>
        <p:grpSp>
          <p:nvGrpSpPr>
            <p:cNvPr id="4" name="Agrupar 3">
              <a:extLst>
                <a:ext uri="{FF2B5EF4-FFF2-40B4-BE49-F238E27FC236}">
                  <a16:creationId xmlns:a16="http://schemas.microsoft.com/office/drawing/2014/main" id="{8E93626C-E680-3204-193D-AD27AD7C438D}"/>
                </a:ext>
              </a:extLst>
            </p:cNvPr>
            <p:cNvGrpSpPr/>
            <p:nvPr/>
          </p:nvGrpSpPr>
          <p:grpSpPr>
            <a:xfrm>
              <a:off x="2119296" y="1536990"/>
              <a:ext cx="3875267" cy="1615161"/>
              <a:chOff x="2203013" y="1803602"/>
              <a:chExt cx="3875267" cy="1615161"/>
            </a:xfrm>
          </p:grpSpPr>
          <p:sp>
            <p:nvSpPr>
              <p:cNvPr id="21" name="Retângulo 20">
                <a:extLst>
                  <a:ext uri="{FF2B5EF4-FFF2-40B4-BE49-F238E27FC236}">
                    <a16:creationId xmlns:a16="http://schemas.microsoft.com/office/drawing/2014/main" id="{80839AF0-FBA0-4F31-88A4-05F403B3171E}"/>
                  </a:ext>
                </a:extLst>
              </p:cNvPr>
              <p:cNvSpPr/>
              <p:nvPr/>
            </p:nvSpPr>
            <p:spPr>
              <a:xfrm>
                <a:off x="2203013" y="1803603"/>
                <a:ext cx="3865845" cy="1523578"/>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2" name="Espaço Reservado para Texto 2">
                <a:extLst>
                  <a:ext uri="{FF2B5EF4-FFF2-40B4-BE49-F238E27FC236}">
                    <a16:creationId xmlns:a16="http://schemas.microsoft.com/office/drawing/2014/main" id="{4C692C2B-E917-4D9A-9E84-4DB13F6C7C75}"/>
                  </a:ext>
                </a:extLst>
              </p:cNvPr>
              <p:cNvSpPr txBox="1">
                <a:spLocks/>
              </p:cNvSpPr>
              <p:nvPr/>
            </p:nvSpPr>
            <p:spPr>
              <a:xfrm>
                <a:off x="2212433" y="1803602"/>
                <a:ext cx="3865847" cy="161516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750"/>
                  </a:spcBef>
                  <a:buNone/>
                </a:pPr>
                <a:r>
                  <a:rPr lang="pt-BR" sz="1400" dirty="0">
                    <a:solidFill>
                      <a:prstClr val="white"/>
                    </a:solidFill>
                    <a:latin typeface="Calibri" panose="020F0502020204030204"/>
                  </a:rPr>
                  <a:t>Os ventiladores axiais possuem este nome por terem uma movimentação do ar em </a:t>
                </a:r>
                <a:r>
                  <a:rPr lang="pt-BR" sz="1400" b="1" i="1" dirty="0">
                    <a:solidFill>
                      <a:prstClr val="white"/>
                    </a:solidFill>
                    <a:latin typeface="Calibri" panose="020F0502020204030204"/>
                  </a:rPr>
                  <a:t>‘EFEITO AXIAL’, </a:t>
                </a:r>
                <a:r>
                  <a:rPr lang="pt-BR" sz="1400" dirty="0">
                    <a:solidFill>
                      <a:prstClr val="white"/>
                    </a:solidFill>
                    <a:latin typeface="Calibri" panose="020F0502020204030204"/>
                  </a:rPr>
                  <a:t>ou seja, a força impulsionada para movimentação do fluido operante é paralelamente ao eixo, sendo direcionado em seu todo ser comprimento, em direção ao eixo. </a:t>
                </a:r>
                <a:endParaRPr lang="pt-BR" sz="1400" dirty="0">
                  <a:solidFill>
                    <a:prstClr val="black"/>
                  </a:solidFill>
                  <a:latin typeface="Calibri" panose="020F0502020204030204"/>
                </a:endParaRPr>
              </a:p>
            </p:txBody>
          </p:sp>
        </p:grpSp>
        <p:grpSp>
          <p:nvGrpSpPr>
            <p:cNvPr id="11" name="Agrupar 10">
              <a:extLst>
                <a:ext uri="{FF2B5EF4-FFF2-40B4-BE49-F238E27FC236}">
                  <a16:creationId xmlns:a16="http://schemas.microsoft.com/office/drawing/2014/main" id="{32791DEE-0CE4-B3E7-D25D-A7418A15216C}"/>
                </a:ext>
              </a:extLst>
            </p:cNvPr>
            <p:cNvGrpSpPr/>
            <p:nvPr/>
          </p:nvGrpSpPr>
          <p:grpSpPr>
            <a:xfrm>
              <a:off x="3467252" y="2085775"/>
              <a:ext cx="5358829" cy="4079529"/>
              <a:chOff x="3467252" y="1678303"/>
              <a:chExt cx="5358829" cy="4079529"/>
            </a:xfrm>
          </p:grpSpPr>
          <p:sp>
            <p:nvSpPr>
              <p:cNvPr id="23" name="Retângulo: Cantos Arredondados 22">
                <a:extLst>
                  <a:ext uri="{FF2B5EF4-FFF2-40B4-BE49-F238E27FC236}">
                    <a16:creationId xmlns:a16="http://schemas.microsoft.com/office/drawing/2014/main" id="{D004B63D-C76F-47D3-B1A0-26CAA951BE58}"/>
                  </a:ext>
                </a:extLst>
              </p:cNvPr>
              <p:cNvSpPr/>
              <p:nvPr/>
            </p:nvSpPr>
            <p:spPr>
              <a:xfrm>
                <a:off x="6226793" y="1678303"/>
                <a:ext cx="2599288" cy="366318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pic>
            <p:nvPicPr>
              <p:cNvPr id="29" name="Imagem 28">
                <a:extLst>
                  <a:ext uri="{FF2B5EF4-FFF2-40B4-BE49-F238E27FC236}">
                    <a16:creationId xmlns:a16="http://schemas.microsoft.com/office/drawing/2014/main" id="{E098BEE0-9C88-4BE1-8D1F-B2C3B923BE7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4737" b="95088" l="8000" r="94500">
                            <a14:foregroundMark x1="38000" y1="42105" x2="10167" y2="48246"/>
                            <a14:foregroundMark x1="37167" y1="37719" x2="12000" y2="37719"/>
                            <a14:foregroundMark x1="17500" y1="33860" x2="8333" y2="49123"/>
                            <a14:foregroundMark x1="8333" y1="49123" x2="8000" y2="57018"/>
                            <a14:foregroundMark x1="30333" y1="44386" x2="10667" y2="42982"/>
                            <a14:foregroundMark x1="90833" y1="10351" x2="91833" y2="67719"/>
                            <a14:foregroundMark x1="91833" y1="67719" x2="69333" y2="95263"/>
                            <a14:foregroundMark x1="69333" y1="95263" x2="69000" y2="95263"/>
                            <a14:foregroundMark x1="70833" y1="90526" x2="68500" y2="92807"/>
                            <a14:foregroundMark x1="94500" y1="41579" x2="93167" y2="57368"/>
                            <a14:foregroundMark x1="91333" y1="7018" x2="71333" y2="13860"/>
                            <a14:foregroundMark x1="72667" y1="10351" x2="56500" y2="10351"/>
                            <a14:foregroundMark x1="56500" y1="10351" x2="56167" y2="10000"/>
                            <a14:foregroundMark x1="58000" y1="4737" x2="35333" y2="9474"/>
                          </a14:backgroundRemoval>
                        </a14:imgEffect>
                      </a14:imgLayer>
                    </a14:imgProps>
                  </a:ext>
                  <a:ext uri="{28A0092B-C50C-407E-A947-70E740481C1C}">
                    <a14:useLocalDpi xmlns:a14="http://schemas.microsoft.com/office/drawing/2010/main" val="0"/>
                  </a:ext>
                </a:extLst>
              </a:blip>
              <a:stretch>
                <a:fillRect/>
              </a:stretch>
            </p:blipFill>
            <p:spPr>
              <a:xfrm flipH="1">
                <a:off x="7083578" y="1864835"/>
                <a:ext cx="1665027" cy="1581776"/>
              </a:xfrm>
              <a:prstGeom prst="rect">
                <a:avLst/>
              </a:prstGeom>
            </p:spPr>
          </p:pic>
          <p:pic>
            <p:nvPicPr>
              <p:cNvPr id="30" name="Imagem 29">
                <a:extLst>
                  <a:ext uri="{FF2B5EF4-FFF2-40B4-BE49-F238E27FC236}">
                    <a16:creationId xmlns:a16="http://schemas.microsoft.com/office/drawing/2014/main" id="{A7F66A34-DC76-4877-A99C-0ECA35682DEC}"/>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3226" b="97097" l="2167" r="98167">
                            <a14:foregroundMark x1="98333" y1="6290" x2="81167" y2="10484"/>
                            <a14:foregroundMark x1="81167" y1="10484" x2="70500" y2="46290"/>
                            <a14:foregroundMark x1="70500" y1="46290" x2="69667" y2="55645"/>
                            <a14:foregroundMark x1="91000" y1="15968" x2="87000" y2="64032"/>
                            <a14:foregroundMark x1="94667" y1="3548" x2="77167" y2="3548"/>
                            <a14:foregroundMark x1="77167" y1="3548" x2="70500" y2="39355"/>
                            <a14:foregroundMark x1="72000" y1="91774" x2="28167" y2="86452"/>
                            <a14:foregroundMark x1="72000" y1="97419" x2="63333" y2="94839"/>
                            <a14:foregroundMark x1="21000" y1="83387" x2="5833" y2="75000"/>
                            <a14:foregroundMark x1="7667" y1="71935" x2="2167" y2="73226"/>
                            <a14:foregroundMark x1="72333" y1="4516" x2="70167" y2="24355"/>
                          </a14:backgroundRemoval>
                        </a14:imgEffect>
                      </a14:imgLayer>
                    </a14:imgProps>
                  </a:ext>
                  <a:ext uri="{28A0092B-C50C-407E-A947-70E740481C1C}">
                    <a14:useLocalDpi xmlns:a14="http://schemas.microsoft.com/office/drawing/2010/main" val="0"/>
                  </a:ext>
                </a:extLst>
              </a:blip>
              <a:stretch>
                <a:fillRect/>
              </a:stretch>
            </p:blipFill>
            <p:spPr>
              <a:xfrm>
                <a:off x="7265903" y="3578551"/>
                <a:ext cx="1405438" cy="1452285"/>
              </a:xfrm>
              <a:prstGeom prst="rect">
                <a:avLst/>
              </a:prstGeom>
            </p:spPr>
          </p:pic>
          <p:pic>
            <p:nvPicPr>
              <p:cNvPr id="9" name="Imagem 8">
                <a:extLst>
                  <a:ext uri="{FF2B5EF4-FFF2-40B4-BE49-F238E27FC236}">
                    <a16:creationId xmlns:a16="http://schemas.microsoft.com/office/drawing/2014/main" id="{FB8B4A78-6EA6-3326-4AE7-1D1744D60F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7860" y="2198630"/>
                <a:ext cx="548069" cy="548069"/>
              </a:xfrm>
              <a:prstGeom prst="rect">
                <a:avLst/>
              </a:prstGeom>
            </p:spPr>
          </p:pic>
          <p:grpSp>
            <p:nvGrpSpPr>
              <p:cNvPr id="6" name="Agrupar 5">
                <a:extLst>
                  <a:ext uri="{FF2B5EF4-FFF2-40B4-BE49-F238E27FC236}">
                    <a16:creationId xmlns:a16="http://schemas.microsoft.com/office/drawing/2014/main" id="{9453A7B8-0F7D-E5F9-F8F7-CF48456EAA26}"/>
                  </a:ext>
                </a:extLst>
              </p:cNvPr>
              <p:cNvGrpSpPr/>
              <p:nvPr/>
            </p:nvGrpSpPr>
            <p:grpSpPr>
              <a:xfrm>
                <a:off x="3467252" y="3219924"/>
                <a:ext cx="3740908" cy="2537908"/>
                <a:chOff x="3467252" y="3219924"/>
                <a:chExt cx="3740908" cy="2537908"/>
              </a:xfrm>
            </p:grpSpPr>
            <p:sp>
              <p:nvSpPr>
                <p:cNvPr id="27" name="Retângulo 26">
                  <a:extLst>
                    <a:ext uri="{FF2B5EF4-FFF2-40B4-BE49-F238E27FC236}">
                      <a16:creationId xmlns:a16="http://schemas.microsoft.com/office/drawing/2014/main" id="{BF5D9E8E-D852-4D2A-940F-CCD353A3140B}"/>
                    </a:ext>
                  </a:extLst>
                </p:cNvPr>
                <p:cNvSpPr/>
                <p:nvPr/>
              </p:nvSpPr>
              <p:spPr>
                <a:xfrm>
                  <a:off x="3492272" y="3219924"/>
                  <a:ext cx="3715888" cy="2505917"/>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8" name="Espaço Reservado para Texto 2">
                  <a:extLst>
                    <a:ext uri="{FF2B5EF4-FFF2-40B4-BE49-F238E27FC236}">
                      <a16:creationId xmlns:a16="http://schemas.microsoft.com/office/drawing/2014/main" id="{30DA9EBC-6952-454E-BF8A-2C65B6FAA2A8}"/>
                    </a:ext>
                  </a:extLst>
                </p:cNvPr>
                <p:cNvSpPr txBox="1">
                  <a:spLocks/>
                </p:cNvSpPr>
                <p:nvPr/>
              </p:nvSpPr>
              <p:spPr>
                <a:xfrm>
                  <a:off x="3467252" y="3251915"/>
                  <a:ext cx="3726190" cy="2505917"/>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750"/>
                    </a:spcBef>
                    <a:buNone/>
                  </a:pPr>
                  <a:r>
                    <a:rPr lang="pt-BR" sz="1400" dirty="0">
                      <a:solidFill>
                        <a:schemeClr val="bg1"/>
                      </a:solidFill>
                      <a:latin typeface="Calibri" panose="020F0502020204030204"/>
                    </a:rPr>
                    <a:t>Os ventiladores centrífugos possuem este nome por terem uma movimentação do ar em </a:t>
                  </a:r>
                  <a:r>
                    <a:rPr lang="pt-BR" sz="1400" b="1" i="1" dirty="0">
                      <a:solidFill>
                        <a:schemeClr val="bg1"/>
                      </a:solidFill>
                      <a:latin typeface="Calibri" panose="020F0502020204030204"/>
                    </a:rPr>
                    <a:t>‘EFEITO RADIAL’, </a:t>
                  </a:r>
                  <a:r>
                    <a:rPr lang="pt-BR" sz="1400" dirty="0">
                      <a:solidFill>
                        <a:schemeClr val="bg1"/>
                      </a:solidFill>
                      <a:latin typeface="Calibri" panose="020F0502020204030204"/>
                    </a:rPr>
                    <a:t>ou seja, a força impulsionada para movimentação do fluido operante é perpendicular (no sentido do raio do rotor) na saída em seu fluxo. </a:t>
                  </a:r>
                  <a:r>
                    <a:rPr lang="pt-BR" sz="1400" i="1" u="sng" dirty="0">
                      <a:solidFill>
                        <a:schemeClr val="bg1"/>
                      </a:solidFill>
                      <a:latin typeface="Calibri" panose="020F0502020204030204"/>
                    </a:rPr>
                    <a:t>Assim, com a capacidade de distanciar o fluido que está descrevendo em uma trajetória circular do centro do círculo descrito pela sua estrutura, implicando em “fuga do centro” (FORÇA CENTRÍFUGA). </a:t>
                  </a:r>
                </a:p>
                <a:p>
                  <a:pPr marL="0" indent="0" algn="ctr" defTabSz="685800">
                    <a:lnSpc>
                      <a:spcPct val="110000"/>
                    </a:lnSpc>
                    <a:spcBef>
                      <a:spcPts val="750"/>
                    </a:spcBef>
                    <a:buNone/>
                  </a:pPr>
                  <a:endParaRPr lang="pt-BR" sz="1125" dirty="0">
                    <a:solidFill>
                      <a:prstClr val="black"/>
                    </a:solidFill>
                    <a:latin typeface="Calibri" panose="020F0502020204030204"/>
                  </a:endParaRPr>
                </a:p>
                <a:p>
                  <a:pPr marL="0" indent="0" algn="ctr" defTabSz="685800">
                    <a:lnSpc>
                      <a:spcPct val="110000"/>
                    </a:lnSpc>
                    <a:spcBef>
                      <a:spcPts val="750"/>
                    </a:spcBef>
                    <a:buNone/>
                  </a:pPr>
                  <a:endParaRPr lang="pt-BR" sz="1125" dirty="0">
                    <a:solidFill>
                      <a:prstClr val="black"/>
                    </a:solidFill>
                    <a:latin typeface="Calibri" panose="020F0502020204030204"/>
                  </a:endParaRPr>
                </a:p>
              </p:txBody>
            </p:sp>
          </p:grpSp>
        </p:grpSp>
        <p:grpSp>
          <p:nvGrpSpPr>
            <p:cNvPr id="24" name="Agrupar 23">
              <a:extLst>
                <a:ext uri="{FF2B5EF4-FFF2-40B4-BE49-F238E27FC236}">
                  <a16:creationId xmlns:a16="http://schemas.microsoft.com/office/drawing/2014/main" id="{1EA8207C-C68F-4A65-B680-34F652F87461}"/>
                </a:ext>
              </a:extLst>
            </p:cNvPr>
            <p:cNvGrpSpPr/>
            <p:nvPr/>
          </p:nvGrpSpPr>
          <p:grpSpPr>
            <a:xfrm>
              <a:off x="6423110" y="1536990"/>
              <a:ext cx="2402971" cy="651114"/>
              <a:chOff x="2510261" y="5016668"/>
              <a:chExt cx="3203961" cy="868152"/>
            </a:xfrm>
          </p:grpSpPr>
          <p:sp>
            <p:nvSpPr>
              <p:cNvPr id="25" name="Pentágono 9">
                <a:extLst>
                  <a:ext uri="{FF2B5EF4-FFF2-40B4-BE49-F238E27FC236}">
                    <a16:creationId xmlns:a16="http://schemas.microsoft.com/office/drawing/2014/main" id="{9B9B436B-0174-44BD-9D73-2D9CEC81CC97}"/>
                  </a:ext>
                </a:extLst>
              </p:cNvPr>
              <p:cNvSpPr/>
              <p:nvPr/>
            </p:nvSpPr>
            <p:spPr>
              <a:xfrm flipH="1">
                <a:off x="2853864" y="5016668"/>
                <a:ext cx="2860358" cy="868152"/>
              </a:xfrm>
              <a:prstGeom prst="homePlate">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6" name="CaixaDeTexto 25">
                <a:extLst>
                  <a:ext uri="{FF2B5EF4-FFF2-40B4-BE49-F238E27FC236}">
                    <a16:creationId xmlns:a16="http://schemas.microsoft.com/office/drawing/2014/main" id="{C0A79222-C1BF-44C3-ACFE-76B8E650EB58}"/>
                  </a:ext>
                </a:extLst>
              </p:cNvPr>
              <p:cNvSpPr txBox="1"/>
              <p:nvPr/>
            </p:nvSpPr>
            <p:spPr>
              <a:xfrm flipH="1">
                <a:off x="2510261" y="5148789"/>
                <a:ext cx="3161881" cy="615553"/>
              </a:xfrm>
              <a:prstGeom prst="rect">
                <a:avLst/>
              </a:prstGeom>
              <a:noFill/>
            </p:spPr>
            <p:txBody>
              <a:bodyPr wrap="square" rtlCol="0">
                <a:spAutoFit/>
              </a:bodyPr>
              <a:lstStyle/>
              <a:p>
                <a:pPr algn="r" defTabSz="685800"/>
                <a:r>
                  <a:rPr lang="en-GB" sz="2400" dirty="0">
                    <a:solidFill>
                      <a:prstClr val="white"/>
                    </a:solidFill>
                    <a:latin typeface="Calibri" panose="020F0502020204030204" pitchFamily="34" charset="0"/>
                  </a:rPr>
                  <a:t>CENTRÍFUGOS</a:t>
                </a:r>
                <a:endParaRPr lang="pt-BR" sz="2400" dirty="0">
                  <a:solidFill>
                    <a:prstClr val="white"/>
                  </a:solidFill>
                  <a:latin typeface="Calibri" panose="020F0502020204030204"/>
                </a:endParaRPr>
              </a:p>
            </p:txBody>
          </p:sp>
        </p:grpSp>
      </p:grpSp>
    </p:spTree>
    <p:extLst>
      <p:ext uri="{BB962C8B-B14F-4D97-AF65-F5344CB8AC3E}">
        <p14:creationId xmlns:p14="http://schemas.microsoft.com/office/powerpoint/2010/main" val="997543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A7E12AD6-A3E1-D07C-63C4-7FA515A87C9D}"/>
              </a:ext>
            </a:extLst>
          </p:cNvPr>
          <p:cNvPicPr>
            <a:picLocks noChangeAspect="1"/>
          </p:cNvPicPr>
          <p:nvPr/>
        </p:nvPicPr>
        <p:blipFill>
          <a:blip r:embed="rId3"/>
          <a:stretch>
            <a:fillRect/>
          </a:stretch>
        </p:blipFill>
        <p:spPr>
          <a:xfrm>
            <a:off x="413766" y="4688232"/>
            <a:ext cx="1579011" cy="1184258"/>
          </a:xfrm>
          <a:prstGeom prst="rect">
            <a:avLst/>
          </a:prstGeom>
        </p:spPr>
      </p:pic>
      <p:pic>
        <p:nvPicPr>
          <p:cNvPr id="5" name="Imagem 4">
            <a:extLst>
              <a:ext uri="{FF2B5EF4-FFF2-40B4-BE49-F238E27FC236}">
                <a16:creationId xmlns:a16="http://schemas.microsoft.com/office/drawing/2014/main" id="{95802EB6-7A1E-A66B-941E-EE3A544B0CAB}"/>
              </a:ext>
            </a:extLst>
          </p:cNvPr>
          <p:cNvPicPr>
            <a:picLocks noChangeAspect="1"/>
          </p:cNvPicPr>
          <p:nvPr/>
        </p:nvPicPr>
        <p:blipFill>
          <a:blip r:embed="rId4"/>
          <a:stretch>
            <a:fillRect/>
          </a:stretch>
        </p:blipFill>
        <p:spPr>
          <a:xfrm>
            <a:off x="306455" y="1871046"/>
            <a:ext cx="1933502" cy="1475567"/>
          </a:xfrm>
          <a:prstGeom prst="rect">
            <a:avLst/>
          </a:prstGeom>
        </p:spPr>
      </p:pic>
      <p:pic>
        <p:nvPicPr>
          <p:cNvPr id="22" name="Imagem 21">
            <a:extLst>
              <a:ext uri="{FF2B5EF4-FFF2-40B4-BE49-F238E27FC236}">
                <a16:creationId xmlns:a16="http://schemas.microsoft.com/office/drawing/2014/main" id="{8A1E2507-53DF-48C5-B81A-353A4C37EC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2400" y="1637226"/>
            <a:ext cx="459000" cy="459000"/>
          </a:xfrm>
          <a:prstGeom prst="rect">
            <a:avLst/>
          </a:prstGeom>
        </p:spPr>
      </p:pic>
      <p:sp>
        <p:nvSpPr>
          <p:cNvPr id="18" name="Pentágono 9">
            <a:extLst>
              <a:ext uri="{FF2B5EF4-FFF2-40B4-BE49-F238E27FC236}">
                <a16:creationId xmlns:a16="http://schemas.microsoft.com/office/drawing/2014/main" id="{FE2E1F1F-A917-430B-BD52-E0817B3DDAFE}"/>
              </a:ext>
            </a:extLst>
          </p:cNvPr>
          <p:cNvSpPr/>
          <p:nvPr/>
        </p:nvSpPr>
        <p:spPr>
          <a:xfrm rot="10800000">
            <a:off x="1913789" y="2297422"/>
            <a:ext cx="1469328" cy="648072"/>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0" name="CaixaDeTexto 19">
            <a:extLst>
              <a:ext uri="{FF2B5EF4-FFF2-40B4-BE49-F238E27FC236}">
                <a16:creationId xmlns:a16="http://schemas.microsoft.com/office/drawing/2014/main" id="{48F47661-DA40-483D-BC30-387D47639433}"/>
              </a:ext>
            </a:extLst>
          </p:cNvPr>
          <p:cNvSpPr txBox="1"/>
          <p:nvPr/>
        </p:nvSpPr>
        <p:spPr>
          <a:xfrm>
            <a:off x="1940274" y="2412097"/>
            <a:ext cx="1469328" cy="415498"/>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PROPELLER</a:t>
            </a:r>
            <a:endParaRPr lang="pt-BR" sz="2100" dirty="0">
              <a:solidFill>
                <a:prstClr val="white"/>
              </a:solidFill>
              <a:latin typeface="Calibri" panose="020F0502020204030204"/>
            </a:endParaRPr>
          </a:p>
        </p:txBody>
      </p:sp>
      <p:sp>
        <p:nvSpPr>
          <p:cNvPr id="23" name="10 CuadroTexto">
            <a:extLst>
              <a:ext uri="{FF2B5EF4-FFF2-40B4-BE49-F238E27FC236}">
                <a16:creationId xmlns:a16="http://schemas.microsoft.com/office/drawing/2014/main" id="{EF5A0BC0-A0EE-4EB0-9DCD-4B4657324305}"/>
              </a:ext>
            </a:extLst>
          </p:cNvPr>
          <p:cNvSpPr txBox="1"/>
          <p:nvPr/>
        </p:nvSpPr>
        <p:spPr>
          <a:xfrm>
            <a:off x="3095008" y="2288986"/>
            <a:ext cx="5567126" cy="646331"/>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Limitado às aplicações de baixa pressão;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Normalmente rotores de baixo custo, com duas ou mais pás de espessura simples pressas a um cubo relativamente simples;</a:t>
            </a:r>
          </a:p>
        </p:txBody>
      </p:sp>
      <p:sp>
        <p:nvSpPr>
          <p:cNvPr id="24" name="8 CuadroTexto">
            <a:extLst>
              <a:ext uri="{FF2B5EF4-FFF2-40B4-BE49-F238E27FC236}">
                <a16:creationId xmlns:a16="http://schemas.microsoft.com/office/drawing/2014/main" id="{97D2C267-82C3-470F-BE42-60A7402B0C35}"/>
              </a:ext>
            </a:extLst>
          </p:cNvPr>
          <p:cNvSpPr txBox="1">
            <a:spLocks noChangeArrowheads="1"/>
          </p:cNvSpPr>
          <p:nvPr/>
        </p:nvSpPr>
        <p:spPr bwMode="auto">
          <a:xfrm>
            <a:off x="2802512" y="1523322"/>
            <a:ext cx="5697252" cy="380873"/>
          </a:xfrm>
          <a:prstGeom prst="rect">
            <a:avLst/>
          </a:prstGeom>
          <a:noFill/>
          <a:ln w="9525">
            <a:noFill/>
            <a:miter lim="800000"/>
            <a:headEnd/>
            <a:tailEnd/>
          </a:ln>
        </p:spPr>
        <p:txBody>
          <a:bodyPr wrap="square">
            <a:spAutoFit/>
          </a:bodyPr>
          <a:lstStyle/>
          <a:p>
            <a:pPr defTabSz="685800"/>
            <a:r>
              <a:rPr lang="en-GB" sz="1875" dirty="0">
                <a:solidFill>
                  <a:prstClr val="white"/>
                </a:solidFill>
                <a:latin typeface="Calibri Light" panose="020F0302020204030204"/>
                <a:ea typeface="Tahoma" panose="020B0604030504040204" pitchFamily="34" charset="0"/>
                <a:cs typeface="Arial" panose="020B0604020202020204" pitchFamily="34" charset="0"/>
              </a:rPr>
              <a:t>TIPOS DE ROTORES PARA VENTILADORES CENTRÍFUGOS</a:t>
            </a:r>
          </a:p>
        </p:txBody>
      </p:sp>
      <p:grpSp>
        <p:nvGrpSpPr>
          <p:cNvPr id="25" name="Agrupar 24">
            <a:extLst>
              <a:ext uri="{FF2B5EF4-FFF2-40B4-BE49-F238E27FC236}">
                <a16:creationId xmlns:a16="http://schemas.microsoft.com/office/drawing/2014/main" id="{A3288596-E4EA-46F5-86BC-2E3D5848B0CA}"/>
              </a:ext>
            </a:extLst>
          </p:cNvPr>
          <p:cNvGrpSpPr/>
          <p:nvPr/>
        </p:nvGrpSpPr>
        <p:grpSpPr>
          <a:xfrm>
            <a:off x="1913791" y="3551689"/>
            <a:ext cx="1525436" cy="648072"/>
            <a:chOff x="4782351" y="1339632"/>
            <a:chExt cx="2033914" cy="864096"/>
          </a:xfrm>
        </p:grpSpPr>
        <p:sp>
          <p:nvSpPr>
            <p:cNvPr id="26" name="Pentágono 9">
              <a:extLst>
                <a:ext uri="{FF2B5EF4-FFF2-40B4-BE49-F238E27FC236}">
                  <a16:creationId xmlns:a16="http://schemas.microsoft.com/office/drawing/2014/main" id="{FD3D0A4C-97CF-4E51-B85D-249D60A9604A}"/>
                </a:ext>
              </a:extLst>
            </p:cNvPr>
            <p:cNvSpPr/>
            <p:nvPr/>
          </p:nvSpPr>
          <p:spPr>
            <a:xfrm rot="10800000">
              <a:off x="4782351" y="1339632"/>
              <a:ext cx="1959104" cy="864096"/>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7" name="CaixaDeTexto 26">
              <a:extLst>
                <a:ext uri="{FF2B5EF4-FFF2-40B4-BE49-F238E27FC236}">
                  <a16:creationId xmlns:a16="http://schemas.microsoft.com/office/drawing/2014/main" id="{0966E32A-A75C-4B9D-903C-ED0C9C42EC4A}"/>
                </a:ext>
              </a:extLst>
            </p:cNvPr>
            <p:cNvSpPr txBox="1"/>
            <p:nvPr/>
          </p:nvSpPr>
          <p:spPr>
            <a:xfrm>
              <a:off x="4857160" y="1492532"/>
              <a:ext cx="1959105" cy="553997"/>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TUBOAXIAL</a:t>
              </a:r>
              <a:endParaRPr lang="pt-BR" sz="2100" dirty="0">
                <a:solidFill>
                  <a:prstClr val="white"/>
                </a:solidFill>
                <a:latin typeface="Calibri" panose="020F0502020204030204"/>
              </a:endParaRPr>
            </a:p>
          </p:txBody>
        </p:sp>
      </p:grpSp>
      <p:sp>
        <p:nvSpPr>
          <p:cNvPr id="28" name="10 CuadroTexto">
            <a:extLst>
              <a:ext uri="{FF2B5EF4-FFF2-40B4-BE49-F238E27FC236}">
                <a16:creationId xmlns:a16="http://schemas.microsoft.com/office/drawing/2014/main" id="{238E27A7-86B3-43C1-BFA0-07EDB3A89D57}"/>
              </a:ext>
            </a:extLst>
          </p:cNvPr>
          <p:cNvSpPr txBox="1"/>
          <p:nvPr/>
        </p:nvSpPr>
        <p:spPr>
          <a:xfrm>
            <a:off x="3095008" y="3283423"/>
            <a:ext cx="5567126" cy="1384995"/>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Um pouco mais eficiente e capaz de desenvolver pressão estática mais alta do que o ventilador de hélice do tipo ‘Propeller’;</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Normalmente possui 4 a 9 pás em perfil aerofólio ou com espessura simples;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Carcaça construída em tubo cilíndrico com folga mínima em relação às pontas das pás;</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Linhas: AVR, AFRW; </a:t>
            </a:r>
          </a:p>
        </p:txBody>
      </p:sp>
      <p:grpSp>
        <p:nvGrpSpPr>
          <p:cNvPr id="29" name="Agrupar 28">
            <a:extLst>
              <a:ext uri="{FF2B5EF4-FFF2-40B4-BE49-F238E27FC236}">
                <a16:creationId xmlns:a16="http://schemas.microsoft.com/office/drawing/2014/main" id="{F43EDA9E-E9C3-4681-B9C4-53F1B65E5982}"/>
              </a:ext>
            </a:extLst>
          </p:cNvPr>
          <p:cNvGrpSpPr/>
          <p:nvPr/>
        </p:nvGrpSpPr>
        <p:grpSpPr>
          <a:xfrm>
            <a:off x="1913787" y="5015525"/>
            <a:ext cx="1505682" cy="648072"/>
            <a:chOff x="4782351" y="1339632"/>
            <a:chExt cx="2007578" cy="864096"/>
          </a:xfrm>
        </p:grpSpPr>
        <p:sp>
          <p:nvSpPr>
            <p:cNvPr id="30" name="Pentágono 9">
              <a:extLst>
                <a:ext uri="{FF2B5EF4-FFF2-40B4-BE49-F238E27FC236}">
                  <a16:creationId xmlns:a16="http://schemas.microsoft.com/office/drawing/2014/main" id="{F692816A-2587-4563-B585-EBC3C07B63A8}"/>
                </a:ext>
              </a:extLst>
            </p:cNvPr>
            <p:cNvSpPr/>
            <p:nvPr/>
          </p:nvSpPr>
          <p:spPr>
            <a:xfrm rot="10800000">
              <a:off x="4782351" y="1339632"/>
              <a:ext cx="1959104" cy="864096"/>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1" name="CaixaDeTexto 30">
              <a:extLst>
                <a:ext uri="{FF2B5EF4-FFF2-40B4-BE49-F238E27FC236}">
                  <a16:creationId xmlns:a16="http://schemas.microsoft.com/office/drawing/2014/main" id="{5CF55EFE-3D4C-4793-877D-3A78C36ED3B5}"/>
                </a:ext>
              </a:extLst>
            </p:cNvPr>
            <p:cNvSpPr txBox="1"/>
            <p:nvPr/>
          </p:nvSpPr>
          <p:spPr>
            <a:xfrm>
              <a:off x="4830820" y="1494953"/>
              <a:ext cx="1959109" cy="553997"/>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VANEAXIAL</a:t>
              </a:r>
              <a:endParaRPr lang="pt-BR" sz="2100" dirty="0">
                <a:solidFill>
                  <a:prstClr val="white"/>
                </a:solidFill>
                <a:latin typeface="Calibri" panose="020F0502020204030204"/>
              </a:endParaRPr>
            </a:p>
          </p:txBody>
        </p:sp>
      </p:grpSp>
      <p:sp>
        <p:nvSpPr>
          <p:cNvPr id="32" name="10 CuadroTexto">
            <a:extLst>
              <a:ext uri="{FF2B5EF4-FFF2-40B4-BE49-F238E27FC236}">
                <a16:creationId xmlns:a16="http://schemas.microsoft.com/office/drawing/2014/main" id="{9AAB3694-86BF-4B41-A2B0-CAB1CEB097F0}"/>
              </a:ext>
            </a:extLst>
          </p:cNvPr>
          <p:cNvSpPr txBox="1"/>
          <p:nvPr/>
        </p:nvSpPr>
        <p:spPr>
          <a:xfrm>
            <a:off x="3035261" y="4873494"/>
            <a:ext cx="5686620" cy="1569660"/>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Capacidade de média a alta pressão, com bons rendimentos, onde as pás podem ter passo fixo, ajustável ou variável;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Cubo é normalmente maior do que a metade do diâmetro da hélice do ventilador;</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Carcaça construída em tubo cilíndrico com folga mínima em relação às pontas das pás e as pás de guia na aspiração ou na descarga aumentam </a:t>
            </a:r>
          </a:p>
          <a:p>
            <a:pPr marL="342900" lvl="1" algn="just"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      a pressão e melhoram o rendimento;</a:t>
            </a:r>
          </a:p>
          <a:p>
            <a:pPr marL="514350" lvl="1" indent="-171450"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 Linhas: AVR, AFRW; </a:t>
            </a:r>
          </a:p>
        </p:txBody>
      </p:sp>
      <p:sp>
        <p:nvSpPr>
          <p:cNvPr id="2" name="Pentágono 3">
            <a:extLst>
              <a:ext uri="{FF2B5EF4-FFF2-40B4-BE49-F238E27FC236}">
                <a16:creationId xmlns:a16="http://schemas.microsoft.com/office/drawing/2014/main" id="{C975A495-78BA-ACA6-862E-B1F81EB64012}"/>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8C51E849-1ECB-D547-2B6B-86D63ADC8483}"/>
              </a:ext>
            </a:extLst>
          </p:cNvPr>
          <p:cNvSpPr txBox="1">
            <a:spLocks noChangeArrowheads="1"/>
          </p:cNvSpPr>
          <p:nvPr/>
        </p:nvSpPr>
        <p:spPr bwMode="auto">
          <a:xfrm>
            <a:off x="178735" y="1136346"/>
            <a:ext cx="8281697"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TIPOS DE ROTORES PARA VENTILADORES AXIAIS</a:t>
            </a:r>
          </a:p>
        </p:txBody>
      </p:sp>
      <p:pic>
        <p:nvPicPr>
          <p:cNvPr id="7" name="Imagem 6">
            <a:extLst>
              <a:ext uri="{FF2B5EF4-FFF2-40B4-BE49-F238E27FC236}">
                <a16:creationId xmlns:a16="http://schemas.microsoft.com/office/drawing/2014/main" id="{9DBF389B-F477-E2EB-6BE1-5736BB3C013A}"/>
              </a:ext>
            </a:extLst>
          </p:cNvPr>
          <p:cNvPicPr>
            <a:picLocks noChangeAspect="1"/>
          </p:cNvPicPr>
          <p:nvPr/>
        </p:nvPicPr>
        <p:blipFill>
          <a:blip r:embed="rId6"/>
          <a:srcRect l="23645" r="17546"/>
          <a:stretch/>
        </p:blipFill>
        <p:spPr>
          <a:xfrm>
            <a:off x="675201" y="3263836"/>
            <a:ext cx="1056143" cy="1284095"/>
          </a:xfrm>
          <a:prstGeom prst="rect">
            <a:avLst/>
          </a:prstGeom>
        </p:spPr>
      </p:pic>
    </p:spTree>
    <p:extLst>
      <p:ext uri="{BB962C8B-B14F-4D97-AF65-F5344CB8AC3E}">
        <p14:creationId xmlns:p14="http://schemas.microsoft.com/office/powerpoint/2010/main" val="2255217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5D63E-B65B-BE90-1BD2-2339BC0D96E4}"/>
            </a:ext>
          </a:extLst>
        </p:cNvPr>
        <p:cNvGrpSpPr/>
        <p:nvPr/>
      </p:nvGrpSpPr>
      <p:grpSpPr>
        <a:xfrm>
          <a:off x="0" y="0"/>
          <a:ext cx="0" cy="0"/>
          <a:chOff x="0" y="0"/>
          <a:chExt cx="0" cy="0"/>
        </a:xfrm>
      </p:grpSpPr>
      <p:sp>
        <p:nvSpPr>
          <p:cNvPr id="21" name="8 CuadroTexto">
            <a:extLst>
              <a:ext uri="{FF2B5EF4-FFF2-40B4-BE49-F238E27FC236}">
                <a16:creationId xmlns:a16="http://schemas.microsoft.com/office/drawing/2014/main" id="{F2B2A2FD-1F7C-0867-F77F-EEA4BA0431D5}"/>
              </a:ext>
            </a:extLst>
          </p:cNvPr>
          <p:cNvSpPr txBox="1">
            <a:spLocks noChangeArrowheads="1"/>
          </p:cNvSpPr>
          <p:nvPr/>
        </p:nvSpPr>
        <p:spPr bwMode="auto">
          <a:xfrm>
            <a:off x="309083" y="1658977"/>
            <a:ext cx="6423157" cy="415498"/>
          </a:xfrm>
          <a:prstGeom prst="rect">
            <a:avLst/>
          </a:prstGeom>
          <a:noFill/>
          <a:ln w="9525">
            <a:noFill/>
            <a:miter lim="800000"/>
            <a:headEnd/>
            <a:tailEnd/>
          </a:ln>
        </p:spPr>
        <p:txBody>
          <a:bodyPr wrap="square">
            <a:spAutoFit/>
          </a:bodyPr>
          <a:lstStyle/>
          <a:p>
            <a:pPr defTabSz="685800"/>
            <a:r>
              <a:rPr lang="pt-BR" sz="2100" dirty="0">
                <a:solidFill>
                  <a:prstClr val="white"/>
                </a:solidFill>
                <a:latin typeface="Calibri Light" panose="020F0302020204030204"/>
                <a:ea typeface="Tahoma" panose="020B0604030504040204" pitchFamily="34" charset="0"/>
                <a:cs typeface="Arial" panose="020B0604020202020204" pitchFamily="34" charset="0"/>
              </a:rPr>
              <a:t>ESTRUTURA DE UM VENTILADOR CENTRÍFUGO TUBULAR</a:t>
            </a:r>
          </a:p>
        </p:txBody>
      </p:sp>
      <p:pic>
        <p:nvPicPr>
          <p:cNvPr id="22" name="Imagem 21">
            <a:extLst>
              <a:ext uri="{FF2B5EF4-FFF2-40B4-BE49-F238E27FC236}">
                <a16:creationId xmlns:a16="http://schemas.microsoft.com/office/drawing/2014/main" id="{8F29C72D-BDC0-A2EC-17FF-C430A75B30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400" y="1637226"/>
            <a:ext cx="459000" cy="459000"/>
          </a:xfrm>
          <a:prstGeom prst="rect">
            <a:avLst/>
          </a:prstGeom>
        </p:spPr>
      </p:pic>
      <p:pic>
        <p:nvPicPr>
          <p:cNvPr id="15" name="Picture 3">
            <a:extLst>
              <a:ext uri="{FF2B5EF4-FFF2-40B4-BE49-F238E27FC236}">
                <a16:creationId xmlns:a16="http://schemas.microsoft.com/office/drawing/2014/main" id="{4B21B8FA-ED11-75D4-469E-78BE92829D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42" b="2633"/>
          <a:stretch/>
        </p:blipFill>
        <p:spPr bwMode="auto">
          <a:xfrm>
            <a:off x="77089" y="1781554"/>
            <a:ext cx="2508053" cy="436771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10 CuadroTexto">
            <a:extLst>
              <a:ext uri="{FF2B5EF4-FFF2-40B4-BE49-F238E27FC236}">
                <a16:creationId xmlns:a16="http://schemas.microsoft.com/office/drawing/2014/main" id="{D76740C8-D982-3162-9A1D-85C43678C742}"/>
              </a:ext>
            </a:extLst>
          </p:cNvPr>
          <p:cNvSpPr txBox="1"/>
          <p:nvPr/>
        </p:nvSpPr>
        <p:spPr>
          <a:xfrm>
            <a:off x="4572000" y="5756037"/>
            <a:ext cx="3211715" cy="938719"/>
          </a:xfrm>
          <a:prstGeom prst="rect">
            <a:avLst/>
          </a:prstGeom>
          <a:noFill/>
        </p:spPr>
        <p:txBody>
          <a:bodyPr wrap="square" rtlCol="0">
            <a:spAutoFit/>
          </a:bodyPr>
          <a:lstStyle/>
          <a:p>
            <a:pPr marL="342900" lvl="1" algn="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100" dirty="0">
                <a:solidFill>
                  <a:prstClr val="black"/>
                </a:solidFill>
                <a:latin typeface="Calibri" panose="020F0502020204030204"/>
              </a:rPr>
              <a:t>r = Componente radial;</a:t>
            </a:r>
          </a:p>
          <a:p>
            <a:pPr marL="342900" lvl="1" algn="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100" dirty="0">
                <a:solidFill>
                  <a:prstClr val="black"/>
                </a:solidFill>
                <a:latin typeface="Calibri" panose="020F0502020204030204"/>
              </a:rPr>
              <a:t>t = Componente tangencial; </a:t>
            </a:r>
          </a:p>
          <a:p>
            <a:pPr marL="342900" lvl="1" algn="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100" dirty="0">
                <a:solidFill>
                  <a:prstClr val="black"/>
                </a:solidFill>
                <a:latin typeface="Calibri" panose="020F0502020204030204"/>
              </a:rPr>
              <a:t>S = Velocidade absoluta do ar;</a:t>
            </a:r>
          </a:p>
          <a:p>
            <a:pPr marL="342900" lvl="1" algn="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100" dirty="0">
                <a:solidFill>
                  <a:prstClr val="black"/>
                </a:solidFill>
                <a:latin typeface="Calibri" panose="020F0502020204030204"/>
              </a:rPr>
              <a:t>B = Velocidade do ar em relação ao rotor; </a:t>
            </a:r>
          </a:p>
          <a:p>
            <a:pPr marL="342900" lvl="1" algn="r" defTabSz="685800">
              <a:buClr>
                <a:srgbClr val="F60000"/>
              </a:buClr>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en-GB" sz="1100" dirty="0">
                <a:solidFill>
                  <a:prstClr val="black"/>
                </a:solidFill>
                <a:latin typeface="Calibri" panose="020F0502020204030204"/>
              </a:rPr>
              <a:t>R = Velocidade periférica relativa do rotor; </a:t>
            </a:r>
          </a:p>
        </p:txBody>
      </p:sp>
      <p:grpSp>
        <p:nvGrpSpPr>
          <p:cNvPr id="17" name="Agrupar 16">
            <a:extLst>
              <a:ext uri="{FF2B5EF4-FFF2-40B4-BE49-F238E27FC236}">
                <a16:creationId xmlns:a16="http://schemas.microsoft.com/office/drawing/2014/main" id="{1E35EB58-3652-DB2F-DFA2-B586B7913D33}"/>
              </a:ext>
            </a:extLst>
          </p:cNvPr>
          <p:cNvGrpSpPr/>
          <p:nvPr/>
        </p:nvGrpSpPr>
        <p:grpSpPr>
          <a:xfrm>
            <a:off x="1913789" y="2297422"/>
            <a:ext cx="1469328" cy="648072"/>
            <a:chOff x="4782351" y="1339632"/>
            <a:chExt cx="1959104" cy="864096"/>
          </a:xfrm>
        </p:grpSpPr>
        <p:sp>
          <p:nvSpPr>
            <p:cNvPr id="18" name="Pentágono 9">
              <a:extLst>
                <a:ext uri="{FF2B5EF4-FFF2-40B4-BE49-F238E27FC236}">
                  <a16:creationId xmlns:a16="http://schemas.microsoft.com/office/drawing/2014/main" id="{A52DEAFC-DC17-8EB1-6F3B-4CB2AA57A1F1}"/>
                </a:ext>
              </a:extLst>
            </p:cNvPr>
            <p:cNvSpPr/>
            <p:nvPr/>
          </p:nvSpPr>
          <p:spPr>
            <a:xfrm rot="10800000">
              <a:off x="4782351" y="1339632"/>
              <a:ext cx="1959104" cy="864096"/>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0" name="CaixaDeTexto 19">
              <a:extLst>
                <a:ext uri="{FF2B5EF4-FFF2-40B4-BE49-F238E27FC236}">
                  <a16:creationId xmlns:a16="http://schemas.microsoft.com/office/drawing/2014/main" id="{5989FBAC-D3F6-2E94-362B-9546B50E35A1}"/>
                </a:ext>
              </a:extLst>
            </p:cNvPr>
            <p:cNvSpPr txBox="1"/>
            <p:nvPr/>
          </p:nvSpPr>
          <p:spPr>
            <a:xfrm>
              <a:off x="5125072" y="1492532"/>
              <a:ext cx="1415129" cy="553997"/>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RADIAL</a:t>
              </a:r>
              <a:endParaRPr lang="pt-BR" sz="2100" dirty="0">
                <a:solidFill>
                  <a:prstClr val="white"/>
                </a:solidFill>
                <a:latin typeface="Calibri" panose="020F0502020204030204"/>
              </a:endParaRPr>
            </a:p>
          </p:txBody>
        </p:sp>
      </p:grpSp>
      <p:sp>
        <p:nvSpPr>
          <p:cNvPr id="23" name="10 CuadroTexto">
            <a:extLst>
              <a:ext uri="{FF2B5EF4-FFF2-40B4-BE49-F238E27FC236}">
                <a16:creationId xmlns:a16="http://schemas.microsoft.com/office/drawing/2014/main" id="{E3951E1F-EEDB-8C4B-529B-34851E7EDAFE}"/>
              </a:ext>
            </a:extLst>
          </p:cNvPr>
          <p:cNvSpPr txBox="1"/>
          <p:nvPr/>
        </p:nvSpPr>
        <p:spPr>
          <a:xfrm>
            <a:off x="3095009" y="2206997"/>
            <a:ext cx="5567126" cy="1015663"/>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Atinge pressões de estáticas de 30 a 600 mmca;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Vazões de ar de 500 a 150.000 m3/h;</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Linhas: RAI, RMI;</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Tipo de fluido: transporte de particulados, grãos e gases com contaminantes e/ou compostos em suspensão (em torno de 50 g/m³); </a:t>
            </a:r>
          </a:p>
        </p:txBody>
      </p:sp>
      <p:sp>
        <p:nvSpPr>
          <p:cNvPr id="24" name="8 CuadroTexto">
            <a:extLst>
              <a:ext uri="{FF2B5EF4-FFF2-40B4-BE49-F238E27FC236}">
                <a16:creationId xmlns:a16="http://schemas.microsoft.com/office/drawing/2014/main" id="{ECD5A4F2-6E68-432F-09ED-75757D5ED764}"/>
              </a:ext>
            </a:extLst>
          </p:cNvPr>
          <p:cNvSpPr txBox="1">
            <a:spLocks noChangeArrowheads="1"/>
          </p:cNvSpPr>
          <p:nvPr/>
        </p:nvSpPr>
        <p:spPr bwMode="auto">
          <a:xfrm>
            <a:off x="2802512" y="1523322"/>
            <a:ext cx="5697252" cy="380873"/>
          </a:xfrm>
          <a:prstGeom prst="rect">
            <a:avLst/>
          </a:prstGeom>
          <a:noFill/>
          <a:ln w="9525">
            <a:noFill/>
            <a:miter lim="800000"/>
            <a:headEnd/>
            <a:tailEnd/>
          </a:ln>
        </p:spPr>
        <p:txBody>
          <a:bodyPr wrap="square">
            <a:spAutoFit/>
          </a:bodyPr>
          <a:lstStyle/>
          <a:p>
            <a:pPr defTabSz="685800"/>
            <a:r>
              <a:rPr lang="en-GB" sz="1875" dirty="0">
                <a:solidFill>
                  <a:prstClr val="white"/>
                </a:solidFill>
                <a:latin typeface="Calibri Light" panose="020F0302020204030204"/>
                <a:ea typeface="Tahoma" panose="020B0604030504040204" pitchFamily="34" charset="0"/>
                <a:cs typeface="Arial" panose="020B0604020202020204" pitchFamily="34" charset="0"/>
              </a:rPr>
              <a:t>TIPOS DE ROTORES PARA VENTILADORES CENTRÍFUGOS</a:t>
            </a:r>
          </a:p>
        </p:txBody>
      </p:sp>
      <p:grpSp>
        <p:nvGrpSpPr>
          <p:cNvPr id="25" name="Agrupar 24">
            <a:extLst>
              <a:ext uri="{FF2B5EF4-FFF2-40B4-BE49-F238E27FC236}">
                <a16:creationId xmlns:a16="http://schemas.microsoft.com/office/drawing/2014/main" id="{D709F5FB-BBAF-A563-A02E-F35B728E1732}"/>
              </a:ext>
            </a:extLst>
          </p:cNvPr>
          <p:cNvGrpSpPr/>
          <p:nvPr/>
        </p:nvGrpSpPr>
        <p:grpSpPr>
          <a:xfrm>
            <a:off x="1913791" y="3551689"/>
            <a:ext cx="1525436" cy="648072"/>
            <a:chOff x="4782351" y="1339632"/>
            <a:chExt cx="2033914" cy="864096"/>
          </a:xfrm>
        </p:grpSpPr>
        <p:sp>
          <p:nvSpPr>
            <p:cNvPr id="26" name="Pentágono 9">
              <a:extLst>
                <a:ext uri="{FF2B5EF4-FFF2-40B4-BE49-F238E27FC236}">
                  <a16:creationId xmlns:a16="http://schemas.microsoft.com/office/drawing/2014/main" id="{CB0A9C9B-B382-3C89-8CF4-1A9203F0D93C}"/>
                </a:ext>
              </a:extLst>
            </p:cNvPr>
            <p:cNvSpPr/>
            <p:nvPr/>
          </p:nvSpPr>
          <p:spPr>
            <a:xfrm rot="10800000">
              <a:off x="4782351" y="1339632"/>
              <a:ext cx="1959104" cy="864096"/>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7" name="CaixaDeTexto 26">
              <a:extLst>
                <a:ext uri="{FF2B5EF4-FFF2-40B4-BE49-F238E27FC236}">
                  <a16:creationId xmlns:a16="http://schemas.microsoft.com/office/drawing/2014/main" id="{48D956DC-93F6-F34F-5B4F-C2830ACC066D}"/>
                </a:ext>
              </a:extLst>
            </p:cNvPr>
            <p:cNvSpPr txBox="1"/>
            <p:nvPr/>
          </p:nvSpPr>
          <p:spPr>
            <a:xfrm>
              <a:off x="4857160" y="1492532"/>
              <a:ext cx="1959105" cy="553997"/>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LIMIT LOAD</a:t>
              </a:r>
              <a:endParaRPr lang="pt-BR" sz="2100" dirty="0">
                <a:solidFill>
                  <a:prstClr val="white"/>
                </a:solidFill>
                <a:latin typeface="Calibri" panose="020F0502020204030204"/>
              </a:endParaRPr>
            </a:p>
          </p:txBody>
        </p:sp>
      </p:grpSp>
      <p:sp>
        <p:nvSpPr>
          <p:cNvPr id="28" name="10 CuadroTexto">
            <a:extLst>
              <a:ext uri="{FF2B5EF4-FFF2-40B4-BE49-F238E27FC236}">
                <a16:creationId xmlns:a16="http://schemas.microsoft.com/office/drawing/2014/main" id="{F70DE7D0-4207-E08A-3C9D-90EDA79B7DC8}"/>
              </a:ext>
            </a:extLst>
          </p:cNvPr>
          <p:cNvSpPr txBox="1"/>
          <p:nvPr/>
        </p:nvSpPr>
        <p:spPr>
          <a:xfrm>
            <a:off x="3095008" y="3283423"/>
            <a:ext cx="5567126" cy="1569660"/>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Atinge pressões de estáticas de </a:t>
            </a:r>
            <a:r>
              <a:rPr lang="en-GB" sz="1200" b="1" dirty="0">
                <a:solidFill>
                  <a:prstClr val="black"/>
                </a:solidFill>
                <a:latin typeface="Calibri" panose="020F0502020204030204"/>
              </a:rPr>
              <a:t>50 a 500 mmca</a:t>
            </a:r>
            <a:r>
              <a:rPr lang="pt-BR" sz="1200" b="1" dirty="0">
                <a:solidFill>
                  <a:prstClr val="black"/>
                </a:solidFill>
                <a:latin typeface="Calibri" panose="020F0502020204030204"/>
              </a:rPr>
              <a:t>;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Vazões de ar de 500 a 600.000 m3/h;</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Linhas: </a:t>
            </a:r>
            <a:r>
              <a:rPr lang="en-GB" sz="1200" b="1" dirty="0">
                <a:solidFill>
                  <a:prstClr val="black"/>
                </a:solidFill>
                <a:latin typeface="Calibri" panose="020F0502020204030204"/>
              </a:rPr>
              <a:t>RLS, RLD, LMS</a:t>
            </a:r>
            <a:r>
              <a:rPr lang="pt-BR" sz="1200" b="1" dirty="0">
                <a:solidFill>
                  <a:prstClr val="black"/>
                </a:solidFill>
                <a:latin typeface="Calibri" panose="020F0502020204030204"/>
              </a:rPr>
              <a:t>;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Tipo de fluido: transporte de particulados em suspensão, como: pó de madeira, pó de lixamento; gases com compostos em suspensão, como: ar com contaminantes e/ou gordura em suspensão (até 50 a 150 mg/m³);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Apresenta um consumo praticamente constante de potência para uma mesma rotação de operação;</a:t>
            </a:r>
          </a:p>
        </p:txBody>
      </p:sp>
      <p:grpSp>
        <p:nvGrpSpPr>
          <p:cNvPr id="29" name="Agrupar 28">
            <a:extLst>
              <a:ext uri="{FF2B5EF4-FFF2-40B4-BE49-F238E27FC236}">
                <a16:creationId xmlns:a16="http://schemas.microsoft.com/office/drawing/2014/main" id="{2732AE3E-D9CD-4DED-3811-768D130997BA}"/>
              </a:ext>
            </a:extLst>
          </p:cNvPr>
          <p:cNvGrpSpPr/>
          <p:nvPr/>
        </p:nvGrpSpPr>
        <p:grpSpPr>
          <a:xfrm>
            <a:off x="1827313" y="5015525"/>
            <a:ext cx="1555805" cy="648072"/>
            <a:chOff x="4667048" y="1339632"/>
            <a:chExt cx="2074407" cy="864096"/>
          </a:xfrm>
        </p:grpSpPr>
        <p:sp>
          <p:nvSpPr>
            <p:cNvPr id="30" name="Pentágono 9">
              <a:extLst>
                <a:ext uri="{FF2B5EF4-FFF2-40B4-BE49-F238E27FC236}">
                  <a16:creationId xmlns:a16="http://schemas.microsoft.com/office/drawing/2014/main" id="{B4B64EB7-0DC5-5FB1-15EE-AC04FD2DA3DA}"/>
                </a:ext>
              </a:extLst>
            </p:cNvPr>
            <p:cNvSpPr/>
            <p:nvPr/>
          </p:nvSpPr>
          <p:spPr>
            <a:xfrm rot="10800000">
              <a:off x="4782351" y="1339632"/>
              <a:ext cx="1959104" cy="864096"/>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1" name="CaixaDeTexto 30">
              <a:extLst>
                <a:ext uri="{FF2B5EF4-FFF2-40B4-BE49-F238E27FC236}">
                  <a16:creationId xmlns:a16="http://schemas.microsoft.com/office/drawing/2014/main" id="{ECF0F0CE-0A51-C750-2DEE-0DA785291918}"/>
                </a:ext>
              </a:extLst>
            </p:cNvPr>
            <p:cNvSpPr txBox="1"/>
            <p:nvPr/>
          </p:nvSpPr>
          <p:spPr>
            <a:xfrm>
              <a:off x="4667048" y="1494953"/>
              <a:ext cx="1959106" cy="553997"/>
            </a:xfrm>
            <a:prstGeom prst="rect">
              <a:avLst/>
            </a:prstGeom>
            <a:noFill/>
          </p:spPr>
          <p:txBody>
            <a:bodyPr wrap="square" rtlCol="0">
              <a:spAutoFit/>
            </a:bodyPr>
            <a:lstStyle/>
            <a:p>
              <a:pPr algn="r" defTabSz="685800"/>
              <a:r>
                <a:rPr lang="en-GB" sz="2100" dirty="0">
                  <a:solidFill>
                    <a:prstClr val="white"/>
                  </a:solidFill>
                  <a:latin typeface="Calibri" panose="020F0502020204030204" pitchFamily="34" charset="0"/>
                </a:rPr>
                <a:t>SIROCCO</a:t>
              </a:r>
              <a:endParaRPr lang="pt-BR" sz="2100" dirty="0">
                <a:solidFill>
                  <a:prstClr val="white"/>
                </a:solidFill>
                <a:latin typeface="Calibri" panose="020F0502020204030204"/>
              </a:endParaRPr>
            </a:p>
          </p:txBody>
        </p:sp>
      </p:grpSp>
      <p:sp>
        <p:nvSpPr>
          <p:cNvPr id="32" name="10 CuadroTexto">
            <a:extLst>
              <a:ext uri="{FF2B5EF4-FFF2-40B4-BE49-F238E27FC236}">
                <a16:creationId xmlns:a16="http://schemas.microsoft.com/office/drawing/2014/main" id="{2FEB54F3-F34B-C132-D7C4-1B79DC1B5473}"/>
              </a:ext>
            </a:extLst>
          </p:cNvPr>
          <p:cNvSpPr txBox="1"/>
          <p:nvPr/>
        </p:nvSpPr>
        <p:spPr>
          <a:xfrm>
            <a:off x="3095007" y="4945534"/>
            <a:ext cx="5686620" cy="830997"/>
          </a:xfrm>
          <a:prstGeom prst="rect">
            <a:avLst/>
          </a:prstGeom>
          <a:noFill/>
        </p:spPr>
        <p:txBody>
          <a:bodyPr wrap="square" rtlCol="0">
            <a:spAutoFit/>
          </a:bodyPr>
          <a:lstStyle/>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Atinge pressões de estáticas de </a:t>
            </a:r>
            <a:r>
              <a:rPr lang="en-GB" sz="1200" b="1" dirty="0">
                <a:solidFill>
                  <a:prstClr val="black"/>
                </a:solidFill>
                <a:latin typeface="Calibri" panose="020F0502020204030204"/>
              </a:rPr>
              <a:t>20 a 80 mmca</a:t>
            </a:r>
            <a:r>
              <a:rPr lang="pt-BR" sz="1200" b="1" dirty="0">
                <a:solidFill>
                  <a:prstClr val="black"/>
                </a:solidFill>
                <a:latin typeface="Calibri" panose="020F0502020204030204"/>
              </a:rPr>
              <a:t>;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Vazões de ar de 200 a 200.000 m3/h;</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Linhas: </a:t>
            </a:r>
            <a:r>
              <a:rPr lang="en-GB" sz="1200" b="1" dirty="0">
                <a:solidFill>
                  <a:prstClr val="black"/>
                </a:solidFill>
                <a:latin typeface="Calibri" panose="020F0502020204030204"/>
              </a:rPr>
              <a:t>TSA, TDA</a:t>
            </a:r>
            <a:r>
              <a:rPr lang="pt-BR" sz="1200" b="1" dirty="0">
                <a:solidFill>
                  <a:prstClr val="black"/>
                </a:solidFill>
                <a:latin typeface="Calibri" panose="020F0502020204030204"/>
              </a:rPr>
              <a:t>; </a:t>
            </a:r>
          </a:p>
          <a:p>
            <a:pPr marL="557213" lvl="1" indent="-214313" algn="just" defTabSz="685800">
              <a:buClr>
                <a:srgbClr val="F60000"/>
              </a:buClr>
              <a:buFont typeface="Wingdings" panose="05000000000000000000" pitchFamily="2" charset="2"/>
              <a:buChar char="ü"/>
              <a:tabLst>
                <a:tab pos="247650" algn="l"/>
                <a:tab pos="326231" algn="l"/>
                <a:tab pos="663179" algn="l"/>
                <a:tab pos="1000125" algn="l"/>
                <a:tab pos="1337072" algn="l"/>
                <a:tab pos="1674019" algn="l"/>
                <a:tab pos="2010966" algn="l"/>
                <a:tab pos="2347913" algn="l"/>
                <a:tab pos="2684860" algn="l"/>
                <a:tab pos="3021806" algn="l"/>
                <a:tab pos="3358754" algn="l"/>
                <a:tab pos="3695700" algn="l"/>
                <a:tab pos="4032647" algn="l"/>
                <a:tab pos="4369594" algn="l"/>
                <a:tab pos="4706541" algn="l"/>
                <a:tab pos="5043488" algn="l"/>
                <a:tab pos="5380435" algn="l"/>
                <a:tab pos="5717381" algn="l"/>
                <a:tab pos="6054329" algn="l"/>
                <a:tab pos="6391275" algn="l"/>
                <a:tab pos="6728222" algn="l"/>
              </a:tabLst>
            </a:pPr>
            <a:r>
              <a:rPr lang="pt-BR" sz="1200" b="1" dirty="0">
                <a:solidFill>
                  <a:prstClr val="black"/>
                </a:solidFill>
                <a:latin typeface="Calibri" panose="020F0502020204030204"/>
              </a:rPr>
              <a:t>Tipo de fluido: transporte de ar limpo; </a:t>
            </a:r>
          </a:p>
        </p:txBody>
      </p:sp>
      <p:sp>
        <p:nvSpPr>
          <p:cNvPr id="2" name="Pentágono 3">
            <a:extLst>
              <a:ext uri="{FF2B5EF4-FFF2-40B4-BE49-F238E27FC236}">
                <a16:creationId xmlns:a16="http://schemas.microsoft.com/office/drawing/2014/main" id="{320708F4-2B7E-F0B8-889D-89A7DFC13AF5}"/>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DF3682EC-B91E-FA44-739E-0B750440F169}"/>
              </a:ext>
            </a:extLst>
          </p:cNvPr>
          <p:cNvSpPr txBox="1">
            <a:spLocks noChangeArrowheads="1"/>
          </p:cNvSpPr>
          <p:nvPr/>
        </p:nvSpPr>
        <p:spPr bwMode="auto">
          <a:xfrm>
            <a:off x="178735" y="1136346"/>
            <a:ext cx="8281697"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TIPOS DE ROTORES PARA VENTILADORES CENTRÍFUGOS</a:t>
            </a:r>
          </a:p>
        </p:txBody>
      </p:sp>
    </p:spTree>
    <p:extLst>
      <p:ext uri="{BB962C8B-B14F-4D97-AF65-F5344CB8AC3E}">
        <p14:creationId xmlns:p14="http://schemas.microsoft.com/office/powerpoint/2010/main" val="2341041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ágono 3">
            <a:extLst>
              <a:ext uri="{FF2B5EF4-FFF2-40B4-BE49-F238E27FC236}">
                <a16:creationId xmlns:a16="http://schemas.microsoft.com/office/drawing/2014/main" id="{1DD4D3FF-04CB-4ABD-932F-C6879C47C931}"/>
              </a:ext>
            </a:extLst>
          </p:cNvPr>
          <p:cNvSpPr/>
          <p:nvPr/>
        </p:nvSpPr>
        <p:spPr>
          <a:xfrm>
            <a:off x="1" y="1073920"/>
            <a:ext cx="914399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16EC6A70-31AA-3611-1177-536F3F79856E}"/>
              </a:ext>
            </a:extLst>
          </p:cNvPr>
          <p:cNvSpPr txBox="1">
            <a:spLocks noChangeArrowheads="1"/>
          </p:cNvSpPr>
          <p:nvPr/>
        </p:nvSpPr>
        <p:spPr bwMode="auto">
          <a:xfrm>
            <a:off x="178735" y="1136346"/>
            <a:ext cx="8965264"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ESTRUTURA DE UM VENTILADOR AXIAL </a:t>
            </a:r>
          </a:p>
        </p:txBody>
      </p:sp>
      <p:grpSp>
        <p:nvGrpSpPr>
          <p:cNvPr id="2" name="Agrupar 1">
            <a:extLst>
              <a:ext uri="{FF2B5EF4-FFF2-40B4-BE49-F238E27FC236}">
                <a16:creationId xmlns:a16="http://schemas.microsoft.com/office/drawing/2014/main" id="{4FFB5886-1897-B599-5EF0-784172CC5324}"/>
              </a:ext>
            </a:extLst>
          </p:cNvPr>
          <p:cNvGrpSpPr/>
          <p:nvPr/>
        </p:nvGrpSpPr>
        <p:grpSpPr>
          <a:xfrm>
            <a:off x="259056" y="1790772"/>
            <a:ext cx="8644903" cy="4950596"/>
            <a:chOff x="259056" y="1790772"/>
            <a:chExt cx="8644903" cy="4950596"/>
          </a:xfrm>
        </p:grpSpPr>
        <p:graphicFrame>
          <p:nvGraphicFramePr>
            <p:cNvPr id="20" name="Objeto 19">
              <a:extLst>
                <a:ext uri="{FF2B5EF4-FFF2-40B4-BE49-F238E27FC236}">
                  <a16:creationId xmlns:a16="http://schemas.microsoft.com/office/drawing/2014/main" id="{A7F9BA76-55B8-43B6-BED8-538ED19B08D4}"/>
                </a:ext>
              </a:extLst>
            </p:cNvPr>
            <p:cNvGraphicFramePr>
              <a:graphicFrameLocks noChangeAspect="1"/>
            </p:cNvGraphicFramePr>
            <p:nvPr>
              <p:extLst>
                <p:ext uri="{D42A27DB-BD31-4B8C-83A1-F6EECF244321}">
                  <p14:modId xmlns:p14="http://schemas.microsoft.com/office/powerpoint/2010/main" val="586908955"/>
                </p:ext>
              </p:extLst>
            </p:nvPr>
          </p:nvGraphicFramePr>
          <p:xfrm>
            <a:off x="1465932" y="2153813"/>
            <a:ext cx="5710575" cy="4587555"/>
          </p:xfrm>
          <a:graphic>
            <a:graphicData uri="http://schemas.openxmlformats.org/presentationml/2006/ole">
              <mc:AlternateContent xmlns:mc="http://schemas.openxmlformats.org/markup-compatibility/2006">
                <mc:Choice xmlns:v="urn:schemas-microsoft-com:vml" Requires="v">
                  <p:oleObj r:id="rId2" imgW="6980952" imgH="5744377" progId="">
                    <p:embed/>
                  </p:oleObj>
                </mc:Choice>
                <mc:Fallback>
                  <p:oleObj r:id="rId2" imgW="6980952" imgH="5744377" progId="">
                    <p:embed/>
                    <p:pic>
                      <p:nvPicPr>
                        <p:cNvPr id="20" name="Objeto 19">
                          <a:extLst>
                            <a:ext uri="{FF2B5EF4-FFF2-40B4-BE49-F238E27FC236}">
                              <a16:creationId xmlns:a16="http://schemas.microsoft.com/office/drawing/2014/main" id="{A7F9BA76-55B8-43B6-BED8-538ED19B0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932" y="2153813"/>
                          <a:ext cx="5710575" cy="4587555"/>
                        </a:xfrm>
                        <a:prstGeom prst="rect">
                          <a:avLst/>
                        </a:prstGeom>
                        <a:noFill/>
                        <a:ln>
                          <a:noFill/>
                        </a:ln>
                        <a:effectLst/>
                      </p:spPr>
                    </p:pic>
                  </p:oleObj>
                </mc:Fallback>
              </mc:AlternateContent>
            </a:graphicData>
          </a:graphic>
        </p:graphicFrame>
        <p:pic>
          <p:nvPicPr>
            <p:cNvPr id="7" name="Imagem 6" descr="Uma imagem contendo grande, azul&#10;&#10;Descrição gerada automaticamente">
              <a:extLst>
                <a:ext uri="{FF2B5EF4-FFF2-40B4-BE49-F238E27FC236}">
                  <a16:creationId xmlns:a16="http://schemas.microsoft.com/office/drawing/2014/main" id="{30664FEC-31CF-C1C6-DF32-BBA92F1E3A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963644" y="1790772"/>
              <a:ext cx="1940315" cy="1854252"/>
            </a:xfrm>
            <a:prstGeom prst="rect">
              <a:avLst/>
            </a:prstGeom>
          </p:spPr>
        </p:pic>
        <p:pic>
          <p:nvPicPr>
            <p:cNvPr id="8" name="Imagem 7">
              <a:extLst>
                <a:ext uri="{FF2B5EF4-FFF2-40B4-BE49-F238E27FC236}">
                  <a16:creationId xmlns:a16="http://schemas.microsoft.com/office/drawing/2014/main" id="{F1AF626D-829B-AA37-AF14-D9AE47E11CB3}"/>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008" b="96692" l="3167" r="97667">
                          <a14:foregroundMark x1="10833" y1="43459" x2="5833" y2="49474"/>
                          <a14:foregroundMark x1="5833" y1="49474" x2="3333" y2="64662"/>
                          <a14:foregroundMark x1="92833" y1="55489" x2="91167" y2="75789"/>
                          <a14:foregroundMark x1="91167" y1="75789" x2="66333" y2="90827"/>
                          <a14:foregroundMark x1="66333" y1="90827" x2="56333" y2="91278"/>
                          <a14:foregroundMark x1="56333" y1="91278" x2="40333" y2="87218"/>
                          <a14:foregroundMark x1="74167" y1="95038" x2="47167" y2="93684"/>
                          <a14:foregroundMark x1="70333" y1="95639" x2="54667" y2="96992"/>
                          <a14:foregroundMark x1="95167" y1="52932" x2="97333" y2="61955"/>
                          <a14:foregroundMark x1="97333" y1="61955" x2="93167" y2="78346"/>
                          <a14:foregroundMark x1="93167" y1="78346" x2="92833" y2="78797"/>
                          <a14:foregroundMark x1="97833" y1="57444" x2="97333" y2="63910"/>
                          <a14:foregroundMark x1="53833" y1="8421" x2="48667" y2="18346"/>
                          <a14:foregroundMark x1="48667" y1="18346" x2="48000" y2="33534"/>
                          <a14:foregroundMark x1="52000" y1="7519" x2="33167" y2="12932"/>
                          <a14:foregroundMark x1="33167" y1="12932" x2="22833" y2="12932"/>
                          <a14:foregroundMark x1="22833" y1="12932" x2="26167" y2="16692"/>
                          <a14:foregroundMark x1="50333" y1="3008" x2="31167" y2="5564"/>
                        </a14:backgroundRemoval>
                      </a14:imgEffect>
                    </a14:imgLayer>
                  </a14:imgProps>
                </a:ext>
                <a:ext uri="{28A0092B-C50C-407E-A947-70E740481C1C}">
                  <a14:useLocalDpi xmlns:a14="http://schemas.microsoft.com/office/drawing/2010/main" val="0"/>
                </a:ext>
              </a:extLst>
            </a:blip>
            <a:stretch>
              <a:fillRect/>
            </a:stretch>
          </p:blipFill>
          <p:spPr>
            <a:xfrm>
              <a:off x="259056" y="3205441"/>
              <a:ext cx="1645065" cy="1854252"/>
            </a:xfrm>
            <a:prstGeom prst="rect">
              <a:avLst/>
            </a:prstGeom>
          </p:spPr>
        </p:pic>
      </p:grpSp>
    </p:spTree>
    <p:extLst>
      <p:ext uri="{BB962C8B-B14F-4D97-AF65-F5344CB8AC3E}">
        <p14:creationId xmlns:p14="http://schemas.microsoft.com/office/powerpoint/2010/main" val="19529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ntágono 3">
            <a:extLst>
              <a:ext uri="{FF2B5EF4-FFF2-40B4-BE49-F238E27FC236}">
                <a16:creationId xmlns:a16="http://schemas.microsoft.com/office/drawing/2014/main" id="{F20D0588-9B11-D114-095E-5DAE0B026DD4}"/>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7" name="8 CuadroTexto">
            <a:extLst>
              <a:ext uri="{FF2B5EF4-FFF2-40B4-BE49-F238E27FC236}">
                <a16:creationId xmlns:a16="http://schemas.microsoft.com/office/drawing/2014/main" id="{92A7A562-D589-53D4-F9AD-ACE044E7216D}"/>
              </a:ext>
            </a:extLst>
          </p:cNvPr>
          <p:cNvSpPr txBox="1">
            <a:spLocks noChangeArrowheads="1"/>
          </p:cNvSpPr>
          <p:nvPr/>
        </p:nvSpPr>
        <p:spPr bwMode="auto">
          <a:xfrm>
            <a:off x="178735" y="1136346"/>
            <a:ext cx="6769529"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ESTRUTURA DE UM VENTILADOR CENTRÍFUGO </a:t>
            </a:r>
          </a:p>
        </p:txBody>
      </p:sp>
      <p:grpSp>
        <p:nvGrpSpPr>
          <p:cNvPr id="12" name="Agrupar 11">
            <a:extLst>
              <a:ext uri="{FF2B5EF4-FFF2-40B4-BE49-F238E27FC236}">
                <a16:creationId xmlns:a16="http://schemas.microsoft.com/office/drawing/2014/main" id="{E8E3432A-B9D6-E932-D9B5-9C066A218BBE}"/>
              </a:ext>
            </a:extLst>
          </p:cNvPr>
          <p:cNvGrpSpPr/>
          <p:nvPr/>
        </p:nvGrpSpPr>
        <p:grpSpPr>
          <a:xfrm>
            <a:off x="166033" y="1835714"/>
            <a:ext cx="8871527" cy="4310764"/>
            <a:chOff x="166033" y="1835714"/>
            <a:chExt cx="8871527" cy="4310764"/>
          </a:xfrm>
        </p:grpSpPr>
        <p:pic>
          <p:nvPicPr>
            <p:cNvPr id="3" name="Imagem 2">
              <a:extLst>
                <a:ext uri="{FF2B5EF4-FFF2-40B4-BE49-F238E27FC236}">
                  <a16:creationId xmlns:a16="http://schemas.microsoft.com/office/drawing/2014/main" id="{875B0F4C-7974-42DC-A53C-C3BD201C5E97}"/>
                </a:ext>
              </a:extLst>
            </p:cNvPr>
            <p:cNvPicPr>
              <a:picLocks noChangeAspect="1"/>
            </p:cNvPicPr>
            <p:nvPr/>
          </p:nvPicPr>
          <p:blipFill rotWithShape="1">
            <a:blip r:embed="rId2"/>
            <a:srcRect b="9571"/>
            <a:stretch/>
          </p:blipFill>
          <p:spPr>
            <a:xfrm>
              <a:off x="1169894" y="2005732"/>
              <a:ext cx="6557758" cy="4140746"/>
            </a:xfrm>
            <a:prstGeom prst="rect">
              <a:avLst/>
            </a:prstGeom>
          </p:spPr>
        </p:pic>
        <p:pic>
          <p:nvPicPr>
            <p:cNvPr id="9" name="Imagem 8">
              <a:extLst>
                <a:ext uri="{FF2B5EF4-FFF2-40B4-BE49-F238E27FC236}">
                  <a16:creationId xmlns:a16="http://schemas.microsoft.com/office/drawing/2014/main" id="{CDBA9C1E-FC0C-1D31-28E0-7BE0D0F26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8441" y="3573016"/>
              <a:ext cx="1969119" cy="2210940"/>
            </a:xfrm>
            <a:prstGeom prst="rect">
              <a:avLst/>
            </a:prstGeom>
          </p:spPr>
        </p:pic>
        <p:pic>
          <p:nvPicPr>
            <p:cNvPr id="11" name="Imagem 10" descr="Uma imagem contendo mesa, homem&#10;&#10;Descrição gerada automaticamente">
              <a:extLst>
                <a:ext uri="{FF2B5EF4-FFF2-40B4-BE49-F238E27FC236}">
                  <a16:creationId xmlns:a16="http://schemas.microsoft.com/office/drawing/2014/main" id="{830CE6BC-40C4-C9FF-C011-C66C3BB46D2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2608" b="96429" l="3551" r="99806">
                          <a14:foregroundMark x1="87863" y1="49660" x2="94642" y2="69161"/>
                          <a14:foregroundMark x1="60555" y1="66156" x2="61653" y2="80159"/>
                          <a14:foregroundMark x1="62234" y1="65136" x2="62234" y2="83107"/>
                          <a14:foregroundMark x1="60555" y1="62132" x2="69658" y2="81633"/>
                          <a14:foregroundMark x1="69658" y1="81633" x2="69658" y2="81633"/>
                          <a14:foregroundMark x1="12718" y1="17687" x2="16720" y2="66156"/>
                          <a14:foregroundMark x1="16139" y1="60658" x2="19561" y2="61621"/>
                          <a14:foregroundMark x1="16139" y1="12698" x2="57134" y2="8220"/>
                          <a14:foregroundMark x1="3615" y1="2721" x2="38928" y2="3685"/>
                          <a14:foregroundMark x1="5939" y1="7200" x2="9877" y2="36168"/>
                          <a14:foregroundMark x1="14461" y1="83617" x2="63267" y2="96429"/>
                          <a14:foregroundMark x1="63267" y1="96429" x2="72498" y2="89626"/>
                          <a14:foregroundMark x1="98063" y1="59637" x2="99806" y2="64626"/>
                          <a14:foregroundMark x1="99225" y1="64626" x2="95804" y2="70635"/>
                        </a14:backgroundRemoval>
                      </a14:imgEffect>
                    </a14:imgLayer>
                  </a14:imgProps>
                </a:ext>
                <a:ext uri="{28A0092B-C50C-407E-A947-70E740481C1C}">
                  <a14:useLocalDpi xmlns:a14="http://schemas.microsoft.com/office/drawing/2010/main" val="0"/>
                </a:ext>
              </a:extLst>
            </a:blip>
            <a:stretch>
              <a:fillRect/>
            </a:stretch>
          </p:blipFill>
          <p:spPr>
            <a:xfrm flipH="1">
              <a:off x="166033" y="1835714"/>
              <a:ext cx="1969119" cy="2242431"/>
            </a:xfrm>
            <a:prstGeom prst="rect">
              <a:avLst/>
            </a:prstGeom>
          </p:spPr>
        </p:pic>
      </p:grpSp>
    </p:spTree>
    <p:extLst>
      <p:ext uri="{BB962C8B-B14F-4D97-AF65-F5344CB8AC3E}">
        <p14:creationId xmlns:p14="http://schemas.microsoft.com/office/powerpoint/2010/main" val="2232834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ágono 3">
            <a:extLst>
              <a:ext uri="{FF2B5EF4-FFF2-40B4-BE49-F238E27FC236}">
                <a16:creationId xmlns:a16="http://schemas.microsoft.com/office/drawing/2014/main" id="{5087DEFF-0652-7FEB-7A3E-5C278F4EE4E2}"/>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4" name="8 CuadroTexto">
            <a:extLst>
              <a:ext uri="{FF2B5EF4-FFF2-40B4-BE49-F238E27FC236}">
                <a16:creationId xmlns:a16="http://schemas.microsoft.com/office/drawing/2014/main" id="{45116254-3632-3F00-FF50-9102BF8D6CA4}"/>
              </a:ext>
            </a:extLst>
          </p:cNvPr>
          <p:cNvSpPr txBox="1">
            <a:spLocks noChangeArrowheads="1"/>
          </p:cNvSpPr>
          <p:nvPr/>
        </p:nvSpPr>
        <p:spPr bwMode="auto">
          <a:xfrm>
            <a:off x="178735" y="1136346"/>
            <a:ext cx="8281697" cy="954107"/>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ESTRUTURA DE UM VENTILADOR CENTRÍFUGO TUBULAR</a:t>
            </a:r>
          </a:p>
          <a:p>
            <a:pPr defTabSz="685800"/>
            <a:r>
              <a:rPr lang="pt-BR" sz="2800" b="1" dirty="0">
                <a:solidFill>
                  <a:schemeClr val="bg1"/>
                </a:solidFill>
                <a:latin typeface="Calibri Light" panose="020F0302020204030204" pitchFamily="34" charset="0"/>
                <a:cs typeface="Calibri Light" panose="020F0302020204030204" pitchFamily="34" charset="0"/>
              </a:rPr>
              <a:t>: </a:t>
            </a:r>
          </a:p>
        </p:txBody>
      </p:sp>
      <p:grpSp>
        <p:nvGrpSpPr>
          <p:cNvPr id="7" name="Agrupar 6">
            <a:extLst>
              <a:ext uri="{FF2B5EF4-FFF2-40B4-BE49-F238E27FC236}">
                <a16:creationId xmlns:a16="http://schemas.microsoft.com/office/drawing/2014/main" id="{22F6E8ED-5497-420A-A822-1EB81B4DE2CC}"/>
              </a:ext>
            </a:extLst>
          </p:cNvPr>
          <p:cNvGrpSpPr/>
          <p:nvPr/>
        </p:nvGrpSpPr>
        <p:grpSpPr>
          <a:xfrm>
            <a:off x="2657500" y="5692887"/>
            <a:ext cx="4199568" cy="900883"/>
            <a:chOff x="5250546" y="1582081"/>
            <a:chExt cx="5599424" cy="1201176"/>
          </a:xfrm>
        </p:grpSpPr>
        <p:sp>
          <p:nvSpPr>
            <p:cNvPr id="8" name="Retângulo 7">
              <a:extLst>
                <a:ext uri="{FF2B5EF4-FFF2-40B4-BE49-F238E27FC236}">
                  <a16:creationId xmlns:a16="http://schemas.microsoft.com/office/drawing/2014/main" id="{F8EAEA2A-A9F5-4D9C-A6A1-1E6784430A10}"/>
                </a:ext>
              </a:extLst>
            </p:cNvPr>
            <p:cNvSpPr/>
            <p:nvPr/>
          </p:nvSpPr>
          <p:spPr>
            <a:xfrm>
              <a:off x="5250546" y="1583140"/>
              <a:ext cx="5599424" cy="1200117"/>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350"/>
            </a:p>
          </p:txBody>
        </p:sp>
        <p:sp>
          <p:nvSpPr>
            <p:cNvPr id="9" name="Espaço Reservado para Texto 2">
              <a:extLst>
                <a:ext uri="{FF2B5EF4-FFF2-40B4-BE49-F238E27FC236}">
                  <a16:creationId xmlns:a16="http://schemas.microsoft.com/office/drawing/2014/main" id="{EA394A8A-6AFD-4156-AB56-58BA382956D4}"/>
                </a:ext>
              </a:extLst>
            </p:cNvPr>
            <p:cNvSpPr txBox="1">
              <a:spLocks/>
            </p:cNvSpPr>
            <p:nvPr/>
          </p:nvSpPr>
          <p:spPr>
            <a:xfrm>
              <a:off x="5250546" y="1582081"/>
              <a:ext cx="5599424" cy="1200116"/>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1200" b="1" i="1" dirty="0">
                  <a:solidFill>
                    <a:schemeClr val="bg1"/>
                  </a:solidFill>
                </a:rPr>
                <a:t>OBS.:</a:t>
              </a:r>
              <a:r>
                <a:rPr lang="pt-BR" sz="1200" i="1" dirty="0">
                  <a:solidFill>
                    <a:schemeClr val="bg1"/>
                  </a:solidFill>
                </a:rPr>
                <a:t> </a:t>
              </a:r>
              <a:r>
                <a:rPr lang="pt-BR" sz="1200" b="1" i="1" dirty="0">
                  <a:solidFill>
                    <a:schemeClr val="bg1"/>
                  </a:solidFill>
                </a:rPr>
                <a:t>O Ventilador Centrifugo Tubular consiste em adotar um rotor centrifugo (Limit Load, Sirocco ou Airfoil) em uma carcaça circular utilizada nos axiais, gerando uma curva de rendimento próxima dos radiais, mas seguindo o fluxo na mesma direção dos ventiladores axiais.</a:t>
              </a:r>
            </a:p>
            <a:p>
              <a:pPr marL="0" indent="0" algn="ctr">
                <a:buNone/>
              </a:pPr>
              <a:endParaRPr lang="pt-BR" sz="1425" dirty="0">
                <a:solidFill>
                  <a:schemeClr val="bg1"/>
                </a:solidFill>
              </a:endParaRPr>
            </a:p>
          </p:txBody>
        </p:sp>
      </p:grpSp>
      <p:grpSp>
        <p:nvGrpSpPr>
          <p:cNvPr id="10" name="Agrupar 9">
            <a:extLst>
              <a:ext uri="{FF2B5EF4-FFF2-40B4-BE49-F238E27FC236}">
                <a16:creationId xmlns:a16="http://schemas.microsoft.com/office/drawing/2014/main" id="{2AE1B998-B2AB-A847-09B0-DFAB29151FFA}"/>
              </a:ext>
            </a:extLst>
          </p:cNvPr>
          <p:cNvGrpSpPr/>
          <p:nvPr/>
        </p:nvGrpSpPr>
        <p:grpSpPr>
          <a:xfrm>
            <a:off x="0" y="1896187"/>
            <a:ext cx="8965265" cy="3750324"/>
            <a:chOff x="0" y="1896187"/>
            <a:chExt cx="8965265" cy="3750324"/>
          </a:xfrm>
        </p:grpSpPr>
        <p:graphicFrame>
          <p:nvGraphicFramePr>
            <p:cNvPr id="6" name="Objeto 5">
              <a:extLst>
                <a:ext uri="{FF2B5EF4-FFF2-40B4-BE49-F238E27FC236}">
                  <a16:creationId xmlns:a16="http://schemas.microsoft.com/office/drawing/2014/main" id="{ADA3AB61-5B86-435F-8E07-7164E9826CC3}"/>
                </a:ext>
              </a:extLst>
            </p:cNvPr>
            <p:cNvGraphicFramePr>
              <a:graphicFrameLocks noChangeAspect="1"/>
            </p:cNvGraphicFramePr>
            <p:nvPr>
              <p:extLst>
                <p:ext uri="{D42A27DB-BD31-4B8C-83A1-F6EECF244321}">
                  <p14:modId xmlns:p14="http://schemas.microsoft.com/office/powerpoint/2010/main" val="3080697283"/>
                </p:ext>
              </p:extLst>
            </p:nvPr>
          </p:nvGraphicFramePr>
          <p:xfrm>
            <a:off x="0" y="2152879"/>
            <a:ext cx="6131351" cy="3203495"/>
          </p:xfrm>
          <a:graphic>
            <a:graphicData uri="http://schemas.openxmlformats.org/presentationml/2006/ole">
              <mc:AlternateContent xmlns:mc="http://schemas.openxmlformats.org/markup-compatibility/2006">
                <mc:Choice xmlns:v="urn:schemas-microsoft-com:vml" Requires="v">
                  <p:oleObj r:id="rId3" imgW="5758858" imgH="2775099" progId="">
                    <p:embed/>
                  </p:oleObj>
                </mc:Choice>
                <mc:Fallback>
                  <p:oleObj r:id="rId3" imgW="5758858" imgH="2775099" progId="">
                    <p:embed/>
                    <p:pic>
                      <p:nvPicPr>
                        <p:cNvPr id="6" name="Objeto 5">
                          <a:extLst>
                            <a:ext uri="{FF2B5EF4-FFF2-40B4-BE49-F238E27FC236}">
                              <a16:creationId xmlns:a16="http://schemas.microsoft.com/office/drawing/2014/main" id="{ADA3AB61-5B86-435F-8E07-7164E9826C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52879"/>
                          <a:ext cx="6131351" cy="3203495"/>
                        </a:xfrm>
                        <a:prstGeom prst="rect">
                          <a:avLst/>
                        </a:prstGeom>
                        <a:noFill/>
                        <a:ln>
                          <a:noFill/>
                        </a:ln>
                        <a:effectLst/>
                      </p:spPr>
                    </p:pic>
                  </p:oleObj>
                </mc:Fallback>
              </mc:AlternateContent>
            </a:graphicData>
          </a:graphic>
        </p:graphicFrame>
        <p:grpSp>
          <p:nvGrpSpPr>
            <p:cNvPr id="5" name="Agrupar 4">
              <a:extLst>
                <a:ext uri="{FF2B5EF4-FFF2-40B4-BE49-F238E27FC236}">
                  <a16:creationId xmlns:a16="http://schemas.microsoft.com/office/drawing/2014/main" id="{0E76AF39-2CDD-1F07-D7D5-9ECD4FEDB984}"/>
                </a:ext>
              </a:extLst>
            </p:cNvPr>
            <p:cNvGrpSpPr/>
            <p:nvPr/>
          </p:nvGrpSpPr>
          <p:grpSpPr>
            <a:xfrm>
              <a:off x="6131351" y="1896187"/>
              <a:ext cx="2833914" cy="3750324"/>
              <a:chOff x="6131351" y="1807287"/>
              <a:chExt cx="2833914" cy="3750324"/>
            </a:xfrm>
          </p:grpSpPr>
          <p:pic>
            <p:nvPicPr>
              <p:cNvPr id="11" name="Imagem 10">
                <a:extLst>
                  <a:ext uri="{FF2B5EF4-FFF2-40B4-BE49-F238E27FC236}">
                    <a16:creationId xmlns:a16="http://schemas.microsoft.com/office/drawing/2014/main" id="{3BF54426-2320-431E-9724-8956CB858E99}"/>
                  </a:ext>
                </a:extLst>
              </p:cNvPr>
              <p:cNvPicPr>
                <a:picLocks noChangeAspect="1"/>
              </p:cNvPicPr>
              <p:nvPr/>
            </p:nvPicPr>
            <p:blipFill rotWithShape="1">
              <a:blip r:embed="rId5">
                <a:extLst>
                  <a:ext uri="{28A0092B-C50C-407E-A947-70E740481C1C}">
                    <a14:useLocalDpi xmlns:a14="http://schemas.microsoft.com/office/drawing/2010/main" val="0"/>
                  </a:ext>
                </a:extLst>
              </a:blip>
              <a:srcRect t="12609" b="13361"/>
              <a:stretch/>
            </p:blipFill>
            <p:spPr>
              <a:xfrm>
                <a:off x="6732802" y="1807287"/>
                <a:ext cx="2232463" cy="1652698"/>
              </a:xfrm>
              <a:prstGeom prst="rect">
                <a:avLst/>
              </a:prstGeom>
            </p:spPr>
          </p:pic>
          <p:pic>
            <p:nvPicPr>
              <p:cNvPr id="12" name="Imagem 11">
                <a:extLst>
                  <a:ext uri="{FF2B5EF4-FFF2-40B4-BE49-F238E27FC236}">
                    <a16:creationId xmlns:a16="http://schemas.microsoft.com/office/drawing/2014/main" id="{353A183F-7737-4F87-8811-BAE12C7555F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5967" b="96091" l="3814" r="95975">
                            <a14:foregroundMark x1="8263" y1="45679" x2="8898" y2="72840"/>
                            <a14:foregroundMark x1="8898" y1="72840" x2="27542" y2="90741"/>
                            <a14:foregroundMark x1="27542" y1="90741" x2="50212" y2="89300"/>
                            <a14:foregroundMark x1="2966" y1="46708" x2="8263" y2="72222"/>
                            <a14:foregroundMark x1="8263" y1="72222" x2="23941" y2="94033"/>
                            <a14:foregroundMark x1="23941" y1="94033" x2="43220" y2="96091"/>
                            <a14:foregroundMark x1="4237" y1="51235" x2="5932" y2="69547"/>
                            <a14:foregroundMark x1="90678" y1="44444" x2="91102" y2="72016"/>
                            <a14:foregroundMark x1="91102" y1="72016" x2="88136" y2="79218"/>
                            <a14:foregroundMark x1="96398" y1="51852" x2="94068" y2="70576"/>
                            <a14:foregroundMark x1="53178" y1="6996" x2="53178" y2="26955"/>
                            <a14:foregroundMark x1="51483" y1="11111" x2="69492" y2="9877"/>
                            <a14:foregroundMark x1="58475" y1="6996" x2="73729" y2="6996"/>
                            <a14:foregroundMark x1="49788" y1="19547" x2="64195" y2="20165"/>
                            <a14:foregroundMark x1="60169" y1="11111" x2="65466" y2="38889"/>
                            <a14:foregroundMark x1="66102" y1="5967" x2="74788" y2="15638"/>
                            <a14:foregroundMark x1="52119" y1="10494" x2="67161" y2="30247"/>
                          </a14:backgroundRemoval>
                        </a14:imgEffect>
                      </a14:imgLayer>
                    </a14:imgProps>
                  </a:ext>
                  <a:ext uri="{28A0092B-C50C-407E-A947-70E740481C1C}">
                    <a14:useLocalDpi xmlns:a14="http://schemas.microsoft.com/office/drawing/2010/main" val="0"/>
                  </a:ext>
                </a:extLst>
              </a:blip>
              <a:stretch>
                <a:fillRect/>
              </a:stretch>
            </p:blipFill>
            <p:spPr>
              <a:xfrm flipH="1">
                <a:off x="6131351" y="3557980"/>
                <a:ext cx="1942029" cy="1999631"/>
              </a:xfrm>
              <a:prstGeom prst="rect">
                <a:avLst/>
              </a:prstGeom>
            </p:spPr>
          </p:pic>
        </p:grpSp>
      </p:grpSp>
    </p:spTree>
    <p:extLst>
      <p:ext uri="{BB962C8B-B14F-4D97-AF65-F5344CB8AC3E}">
        <p14:creationId xmlns:p14="http://schemas.microsoft.com/office/powerpoint/2010/main" val="26525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4105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pt-BR" sz="1100" b="0" i="0" u="none" strike="noStrike" cap="none" normalizeH="0" baseline="0">
                <a:ln>
                  <a:noFill/>
                </a:ln>
                <a:solidFill>
                  <a:schemeClr val="tx1"/>
                </a:solidFill>
                <a:effectLst/>
                <a:latin typeface="Arial" pitchFamily="34" charset="0"/>
                <a:ea typeface="Calibri" pitchFamily="34" charset="0"/>
                <a:cs typeface="Times New Roman" pitchFamily="18" charset="0"/>
              </a:rPr>
              <a:t>  </a:t>
            </a:r>
            <a:endParaRPr kumimoji="0" lang="pt-BR" altLang="pt-BR" sz="1800" b="0" i="0" u="none" strike="noStrike" cap="none" normalizeH="0" baseline="0">
              <a:ln>
                <a:noFill/>
              </a:ln>
              <a:solidFill>
                <a:schemeClr val="tx1"/>
              </a:solidFill>
              <a:effectLst/>
              <a:latin typeface="Arial" pitchFamily="34" charset="0"/>
              <a:cs typeface="Arial" pitchFamily="34" charset="0"/>
            </a:endParaRPr>
          </a:p>
        </p:txBody>
      </p:sp>
      <p:grpSp>
        <p:nvGrpSpPr>
          <p:cNvPr id="2" name="Agrupar 1">
            <a:extLst>
              <a:ext uri="{FF2B5EF4-FFF2-40B4-BE49-F238E27FC236}">
                <a16:creationId xmlns:a16="http://schemas.microsoft.com/office/drawing/2014/main" id="{43890F54-C8FA-D5B0-BBB9-6E0A813E2010}"/>
              </a:ext>
            </a:extLst>
          </p:cNvPr>
          <p:cNvGrpSpPr/>
          <p:nvPr/>
        </p:nvGrpSpPr>
        <p:grpSpPr>
          <a:xfrm>
            <a:off x="1" y="1073920"/>
            <a:ext cx="3347863" cy="648072"/>
            <a:chOff x="240769" y="685440"/>
            <a:chExt cx="8600969" cy="648072"/>
          </a:xfrm>
        </p:grpSpPr>
        <p:sp>
          <p:nvSpPr>
            <p:cNvPr id="4" name="Pentágono 3">
              <a:extLst>
                <a:ext uri="{FF2B5EF4-FFF2-40B4-BE49-F238E27FC236}">
                  <a16:creationId xmlns:a16="http://schemas.microsoft.com/office/drawing/2014/main" id="{1F1D0A27-2047-3D73-8EB8-1E85108DE900}"/>
                </a:ext>
              </a:extLst>
            </p:cNvPr>
            <p:cNvSpPr/>
            <p:nvPr/>
          </p:nvSpPr>
          <p:spPr>
            <a:xfrm>
              <a:off x="240769" y="685440"/>
              <a:ext cx="860096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4766C38A-AEFF-5086-D3C6-1256D8E95DA3}"/>
                </a:ext>
              </a:extLst>
            </p:cNvPr>
            <p:cNvSpPr txBox="1">
              <a:spLocks noChangeArrowheads="1"/>
            </p:cNvSpPr>
            <p:nvPr/>
          </p:nvSpPr>
          <p:spPr bwMode="auto">
            <a:xfrm>
              <a:off x="488982" y="747866"/>
              <a:ext cx="7427780"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LINHA INDUSTRIAL </a:t>
              </a:r>
            </a:p>
          </p:txBody>
        </p:sp>
      </p:grpSp>
      <p:pic>
        <p:nvPicPr>
          <p:cNvPr id="7" name="Imagem 6">
            <a:extLst>
              <a:ext uri="{FF2B5EF4-FFF2-40B4-BE49-F238E27FC236}">
                <a16:creationId xmlns:a16="http://schemas.microsoft.com/office/drawing/2014/main" id="{6FBAF57C-C4B1-844D-252C-90B6177D5601}"/>
              </a:ext>
            </a:extLst>
          </p:cNvPr>
          <p:cNvPicPr>
            <a:picLocks noChangeAspect="1"/>
          </p:cNvPicPr>
          <p:nvPr/>
        </p:nvPicPr>
        <p:blipFill>
          <a:blip r:embed="rId2"/>
          <a:stretch>
            <a:fillRect/>
          </a:stretch>
        </p:blipFill>
        <p:spPr>
          <a:xfrm>
            <a:off x="755576" y="1892105"/>
            <a:ext cx="7632848" cy="3918243"/>
          </a:xfrm>
          <a:prstGeom prst="rect">
            <a:avLst/>
          </a:prstGeom>
        </p:spPr>
      </p:pic>
    </p:spTree>
    <p:extLst>
      <p:ext uri="{BB962C8B-B14F-4D97-AF65-F5344CB8AC3E}">
        <p14:creationId xmlns:p14="http://schemas.microsoft.com/office/powerpoint/2010/main" val="3765497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4105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pt-BR" sz="1100" b="0" i="0" u="none" strike="noStrike" cap="none" normalizeH="0" baseline="0">
                <a:ln>
                  <a:noFill/>
                </a:ln>
                <a:solidFill>
                  <a:schemeClr val="tx1"/>
                </a:solidFill>
                <a:effectLst/>
                <a:latin typeface="Arial" pitchFamily="34" charset="0"/>
                <a:ea typeface="Calibri" pitchFamily="34" charset="0"/>
                <a:cs typeface="Times New Roman" pitchFamily="18" charset="0"/>
              </a:rPr>
              <a:t>  </a:t>
            </a:r>
            <a:endParaRPr kumimoji="0" lang="pt-BR" altLang="pt-BR" sz="1800" b="0" i="0" u="none" strike="noStrike" cap="none" normalizeH="0" baseline="0">
              <a:ln>
                <a:noFill/>
              </a:ln>
              <a:solidFill>
                <a:schemeClr val="tx1"/>
              </a:solidFill>
              <a:effectLst/>
              <a:latin typeface="Arial" pitchFamily="34" charset="0"/>
              <a:cs typeface="Arial" pitchFamily="34" charset="0"/>
            </a:endParaRPr>
          </a:p>
        </p:txBody>
      </p:sp>
      <p:sp>
        <p:nvSpPr>
          <p:cNvPr id="4" name="Pentágono 3">
            <a:extLst>
              <a:ext uri="{FF2B5EF4-FFF2-40B4-BE49-F238E27FC236}">
                <a16:creationId xmlns:a16="http://schemas.microsoft.com/office/drawing/2014/main" id="{1F1D0A27-2047-3D73-8EB8-1E85108DE900}"/>
              </a:ext>
            </a:extLst>
          </p:cNvPr>
          <p:cNvSpPr/>
          <p:nvPr/>
        </p:nvSpPr>
        <p:spPr>
          <a:xfrm>
            <a:off x="1" y="1073920"/>
            <a:ext cx="6804247"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4766C38A-AEFF-5086-D3C6-1256D8E95DA3}"/>
              </a:ext>
            </a:extLst>
          </p:cNvPr>
          <p:cNvSpPr txBox="1">
            <a:spLocks noChangeArrowheads="1"/>
          </p:cNvSpPr>
          <p:nvPr/>
        </p:nvSpPr>
        <p:spPr bwMode="auto">
          <a:xfrm>
            <a:off x="208831" y="1136346"/>
            <a:ext cx="6249250" cy="1384995"/>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LINHA O&amp;M (OPERAÇÃO E MANUTENÇÃO) </a:t>
            </a:r>
          </a:p>
        </p:txBody>
      </p:sp>
      <p:pic>
        <p:nvPicPr>
          <p:cNvPr id="6" name="Imagem 5">
            <a:extLst>
              <a:ext uri="{FF2B5EF4-FFF2-40B4-BE49-F238E27FC236}">
                <a16:creationId xmlns:a16="http://schemas.microsoft.com/office/drawing/2014/main" id="{0E5BA90C-91C3-24EA-C2B0-F03C0B326185}"/>
              </a:ext>
            </a:extLst>
          </p:cNvPr>
          <p:cNvPicPr>
            <a:picLocks noChangeAspect="1"/>
          </p:cNvPicPr>
          <p:nvPr/>
        </p:nvPicPr>
        <p:blipFill>
          <a:blip r:embed="rId2"/>
          <a:stretch>
            <a:fillRect/>
          </a:stretch>
        </p:blipFill>
        <p:spPr>
          <a:xfrm>
            <a:off x="970533" y="2775143"/>
            <a:ext cx="7202934" cy="2660263"/>
          </a:xfrm>
          <a:prstGeom prst="rect">
            <a:avLst/>
          </a:prstGeom>
        </p:spPr>
      </p:pic>
    </p:spTree>
    <p:extLst>
      <p:ext uri="{BB962C8B-B14F-4D97-AF65-F5344CB8AC3E}">
        <p14:creationId xmlns:p14="http://schemas.microsoft.com/office/powerpoint/2010/main" val="387326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m 22">
            <a:extLst>
              <a:ext uri="{FF2B5EF4-FFF2-40B4-BE49-F238E27FC236}">
                <a16:creationId xmlns:a16="http://schemas.microsoft.com/office/drawing/2014/main" id="{D8E90552-4FD0-4DC0-B551-AF5D4DB888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8727" y="1858817"/>
            <a:ext cx="459000" cy="459000"/>
          </a:xfrm>
          <a:prstGeom prst="rect">
            <a:avLst/>
          </a:prstGeom>
        </p:spPr>
      </p:pic>
      <p:sp>
        <p:nvSpPr>
          <p:cNvPr id="2" name="8 CuadroTexto">
            <a:extLst>
              <a:ext uri="{FF2B5EF4-FFF2-40B4-BE49-F238E27FC236}">
                <a16:creationId xmlns:a16="http://schemas.microsoft.com/office/drawing/2014/main" id="{A88E1864-32B9-4599-C1C0-8DA24733A266}"/>
              </a:ext>
            </a:extLst>
          </p:cNvPr>
          <p:cNvSpPr txBox="1">
            <a:spLocks noChangeArrowheads="1"/>
          </p:cNvSpPr>
          <p:nvPr/>
        </p:nvSpPr>
        <p:spPr bwMode="auto">
          <a:xfrm>
            <a:off x="96616" y="1136346"/>
            <a:ext cx="2891208"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LINHA INDUSTRIAL </a:t>
            </a:r>
          </a:p>
        </p:txBody>
      </p:sp>
      <p:grpSp>
        <p:nvGrpSpPr>
          <p:cNvPr id="3" name="Agrupar 2">
            <a:extLst>
              <a:ext uri="{FF2B5EF4-FFF2-40B4-BE49-F238E27FC236}">
                <a16:creationId xmlns:a16="http://schemas.microsoft.com/office/drawing/2014/main" id="{DACA5C67-B891-3166-A757-999FE2D53626}"/>
              </a:ext>
            </a:extLst>
          </p:cNvPr>
          <p:cNvGrpSpPr/>
          <p:nvPr/>
        </p:nvGrpSpPr>
        <p:grpSpPr>
          <a:xfrm>
            <a:off x="2" y="1073920"/>
            <a:ext cx="2771798" cy="648072"/>
            <a:chOff x="240769" y="685440"/>
            <a:chExt cx="8600969" cy="648072"/>
          </a:xfrm>
        </p:grpSpPr>
        <p:sp>
          <p:nvSpPr>
            <p:cNvPr id="4" name="Pentágono 3">
              <a:extLst>
                <a:ext uri="{FF2B5EF4-FFF2-40B4-BE49-F238E27FC236}">
                  <a16:creationId xmlns:a16="http://schemas.microsoft.com/office/drawing/2014/main" id="{612DCFE0-96CF-5DDE-7EA3-BFAC66DF14B2}"/>
                </a:ext>
              </a:extLst>
            </p:cNvPr>
            <p:cNvSpPr/>
            <p:nvPr/>
          </p:nvSpPr>
          <p:spPr>
            <a:xfrm>
              <a:off x="240769" y="685440"/>
              <a:ext cx="860096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8712440B-12B0-8736-B373-DA5FBD04C6C3}"/>
                </a:ext>
              </a:extLst>
            </p:cNvPr>
            <p:cNvSpPr txBox="1">
              <a:spLocks noChangeArrowheads="1"/>
            </p:cNvSpPr>
            <p:nvPr/>
          </p:nvSpPr>
          <p:spPr bwMode="auto">
            <a:xfrm>
              <a:off x="488982" y="747866"/>
              <a:ext cx="7427780"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LINHA HABITAT </a:t>
              </a:r>
            </a:p>
          </p:txBody>
        </p:sp>
      </p:grpSp>
      <p:pic>
        <p:nvPicPr>
          <p:cNvPr id="6" name="Imagem 5">
            <a:extLst>
              <a:ext uri="{FF2B5EF4-FFF2-40B4-BE49-F238E27FC236}">
                <a16:creationId xmlns:a16="http://schemas.microsoft.com/office/drawing/2014/main" id="{F6E758C2-FAE5-CE91-9A84-400C54C9F2BA}"/>
              </a:ext>
            </a:extLst>
          </p:cNvPr>
          <p:cNvPicPr>
            <a:picLocks noChangeAspect="1"/>
          </p:cNvPicPr>
          <p:nvPr/>
        </p:nvPicPr>
        <p:blipFill>
          <a:blip r:embed="rId4"/>
          <a:stretch>
            <a:fillRect/>
          </a:stretch>
        </p:blipFill>
        <p:spPr>
          <a:xfrm>
            <a:off x="737289" y="1858817"/>
            <a:ext cx="7668522" cy="3916800"/>
          </a:xfrm>
          <a:prstGeom prst="rect">
            <a:avLst/>
          </a:prstGeom>
        </p:spPr>
      </p:pic>
      <p:sp>
        <p:nvSpPr>
          <p:cNvPr id="7" name="Retângulo 6">
            <a:extLst>
              <a:ext uri="{FF2B5EF4-FFF2-40B4-BE49-F238E27FC236}">
                <a16:creationId xmlns:a16="http://schemas.microsoft.com/office/drawing/2014/main" id="{6C2D626A-E5EE-C54D-1B7A-1853FB1DA826}"/>
              </a:ext>
            </a:extLst>
          </p:cNvPr>
          <p:cNvSpPr/>
          <p:nvPr/>
        </p:nvSpPr>
        <p:spPr>
          <a:xfrm>
            <a:off x="3915420" y="6395852"/>
            <a:ext cx="3960440" cy="261610"/>
          </a:xfrm>
          <a:prstGeom prst="rect">
            <a:avLst/>
          </a:prstGeom>
        </p:spPr>
        <p:txBody>
          <a:bodyPr wrap="square">
            <a:spAutoFit/>
          </a:bodyPr>
          <a:lstStyle/>
          <a:p>
            <a:pPr algn="ctr"/>
            <a:r>
              <a:rPr lang="pt-BR" sz="1100" b="1" dirty="0"/>
              <a:t>https://solerpalau.com.br/index.php/home/linha?id=3&amp;cid=20</a:t>
            </a:r>
          </a:p>
        </p:txBody>
      </p:sp>
    </p:spTree>
    <p:extLst>
      <p:ext uri="{BB962C8B-B14F-4D97-AF65-F5344CB8AC3E}">
        <p14:creationId xmlns:p14="http://schemas.microsoft.com/office/powerpoint/2010/main" val="1747369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8 CuadroTexto">
            <a:extLst>
              <a:ext uri="{FF2B5EF4-FFF2-40B4-BE49-F238E27FC236}">
                <a16:creationId xmlns:a16="http://schemas.microsoft.com/office/drawing/2014/main" id="{48D0BDFF-C4EA-4A41-ACB1-C787C0F50EDA}"/>
              </a:ext>
            </a:extLst>
          </p:cNvPr>
          <p:cNvSpPr txBox="1">
            <a:spLocks noChangeArrowheads="1"/>
          </p:cNvSpPr>
          <p:nvPr/>
        </p:nvSpPr>
        <p:spPr bwMode="auto">
          <a:xfrm>
            <a:off x="309083" y="1658977"/>
            <a:ext cx="6711189" cy="415498"/>
          </a:xfrm>
          <a:prstGeom prst="rect">
            <a:avLst/>
          </a:prstGeom>
          <a:noFill/>
          <a:ln w="9525">
            <a:noFill/>
            <a:miter lim="800000"/>
            <a:headEnd/>
            <a:tailEnd/>
          </a:ln>
        </p:spPr>
        <p:txBody>
          <a:bodyPr wrap="square">
            <a:spAutoFit/>
          </a:bodyPr>
          <a:lstStyle/>
          <a:p>
            <a:pPr defTabSz="685800"/>
            <a:r>
              <a:rPr lang="pt-BR" sz="2100" dirty="0">
                <a:solidFill>
                  <a:prstClr val="white"/>
                </a:solidFill>
                <a:latin typeface="Calibri Light" panose="020F0302020204030204"/>
                <a:ea typeface="Tahoma" panose="020B0604030504040204" pitchFamily="34" charset="0"/>
                <a:cs typeface="Arial" panose="020B0604020202020204" pitchFamily="34" charset="0"/>
              </a:rPr>
              <a:t>ARRANJOS DOS VENTILADORES (POSIÇÕES DE MONTAGEM) </a:t>
            </a:r>
          </a:p>
        </p:txBody>
      </p:sp>
      <p:sp>
        <p:nvSpPr>
          <p:cNvPr id="2" name="Pentágono 3">
            <a:extLst>
              <a:ext uri="{FF2B5EF4-FFF2-40B4-BE49-F238E27FC236}">
                <a16:creationId xmlns:a16="http://schemas.microsoft.com/office/drawing/2014/main" id="{EA5F5D41-489B-56B6-32BE-759E18B13A5F}"/>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24C81408-C731-18E2-6534-D3B46BC4FF14}"/>
              </a:ext>
            </a:extLst>
          </p:cNvPr>
          <p:cNvSpPr txBox="1">
            <a:spLocks noChangeArrowheads="1"/>
          </p:cNvSpPr>
          <p:nvPr/>
        </p:nvSpPr>
        <p:spPr bwMode="auto">
          <a:xfrm>
            <a:off x="178735" y="1136346"/>
            <a:ext cx="8663003"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ARRANJOS DOS VENTILADORES (POSIÇÕES DE MONTAGEM) </a:t>
            </a:r>
          </a:p>
        </p:txBody>
      </p:sp>
      <p:sp>
        <p:nvSpPr>
          <p:cNvPr id="23" name="CaixaDeTexto 22">
            <a:extLst>
              <a:ext uri="{FF2B5EF4-FFF2-40B4-BE49-F238E27FC236}">
                <a16:creationId xmlns:a16="http://schemas.microsoft.com/office/drawing/2014/main" id="{34775191-2432-41D5-AA47-5879B84D7759}"/>
              </a:ext>
            </a:extLst>
          </p:cNvPr>
          <p:cNvSpPr txBox="1"/>
          <p:nvPr/>
        </p:nvSpPr>
        <p:spPr>
          <a:xfrm>
            <a:off x="178735" y="1909323"/>
            <a:ext cx="8656182" cy="977191"/>
          </a:xfrm>
          <a:prstGeom prst="rect">
            <a:avLst/>
          </a:prstGeom>
          <a:noFill/>
        </p:spPr>
        <p:txBody>
          <a:bodyPr wrap="square" rtlCol="0">
            <a:spAutoFit/>
          </a:bodyPr>
          <a:lstStyle/>
          <a:p>
            <a:pPr algn="just" defTabSz="685800"/>
            <a:r>
              <a:rPr lang="pt-BR" sz="1600" b="1" dirty="0">
                <a:solidFill>
                  <a:prstClr val="black"/>
                </a:solidFill>
                <a:latin typeface="Calibri" panose="020F0502020204030204"/>
              </a:rPr>
              <a:t>A INFLUÊNCIA DOS ARRANJOS NA EFICIÊNCIA ENERGÉTICA</a:t>
            </a:r>
            <a:endParaRPr lang="pt-BR" sz="1600" dirty="0">
              <a:solidFill>
                <a:prstClr val="black"/>
              </a:solidFill>
              <a:latin typeface="Calibri" panose="020F0502020204030204"/>
            </a:endParaRPr>
          </a:p>
          <a:p>
            <a:pPr algn="just" defTabSz="685800"/>
            <a:endParaRPr lang="pt-BR" sz="1350" dirty="0">
              <a:solidFill>
                <a:prstClr val="black"/>
              </a:solidFill>
              <a:latin typeface="Calibri" panose="020F0502020204030204"/>
            </a:endParaRPr>
          </a:p>
          <a:p>
            <a:pPr algn="just" defTabSz="685800"/>
            <a:r>
              <a:rPr lang="pt-BR" sz="1400" dirty="0">
                <a:solidFill>
                  <a:prstClr val="black"/>
                </a:solidFill>
                <a:latin typeface="Calibri" panose="020F0502020204030204"/>
              </a:rPr>
              <a:t>Um ventilador com transmissão por polias e correias (arranjos 1, 3 e 9) tem perdas de aproximadamente 5 a 7% na potência entregue pelo motor elétrico, o que não ocorre nos ventiladores com acoplamento direto (arranjo 4).</a:t>
            </a:r>
          </a:p>
        </p:txBody>
      </p:sp>
      <p:grpSp>
        <p:nvGrpSpPr>
          <p:cNvPr id="27" name="Agrupar 26">
            <a:extLst>
              <a:ext uri="{FF2B5EF4-FFF2-40B4-BE49-F238E27FC236}">
                <a16:creationId xmlns:a16="http://schemas.microsoft.com/office/drawing/2014/main" id="{3F89B9A1-177E-DADB-AAF2-DB07803A8B6D}"/>
              </a:ext>
            </a:extLst>
          </p:cNvPr>
          <p:cNvGrpSpPr/>
          <p:nvPr/>
        </p:nvGrpSpPr>
        <p:grpSpPr>
          <a:xfrm>
            <a:off x="394537" y="3140968"/>
            <a:ext cx="8354923" cy="2803427"/>
            <a:chOff x="331135" y="3162744"/>
            <a:chExt cx="8354923" cy="2803427"/>
          </a:xfrm>
        </p:grpSpPr>
        <p:pic>
          <p:nvPicPr>
            <p:cNvPr id="10" name="Imagem 9">
              <a:extLst>
                <a:ext uri="{FF2B5EF4-FFF2-40B4-BE49-F238E27FC236}">
                  <a16:creationId xmlns:a16="http://schemas.microsoft.com/office/drawing/2014/main" id="{CA08DACA-36AB-4504-BBCF-E3570415F0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703" b="11839"/>
            <a:stretch/>
          </p:blipFill>
          <p:spPr>
            <a:xfrm>
              <a:off x="2454256" y="3532095"/>
              <a:ext cx="2197107" cy="1734465"/>
            </a:xfrm>
            <a:prstGeom prst="rect">
              <a:avLst/>
            </a:prstGeom>
          </p:spPr>
        </p:pic>
        <p:sp>
          <p:nvSpPr>
            <p:cNvPr id="6" name="Elipse 5">
              <a:extLst>
                <a:ext uri="{FF2B5EF4-FFF2-40B4-BE49-F238E27FC236}">
                  <a16:creationId xmlns:a16="http://schemas.microsoft.com/office/drawing/2014/main" id="{69C9D05A-38B1-4FD4-B421-0C22A2BDEF36}"/>
                </a:ext>
              </a:extLst>
            </p:cNvPr>
            <p:cNvSpPr/>
            <p:nvPr/>
          </p:nvSpPr>
          <p:spPr>
            <a:xfrm>
              <a:off x="331135" y="3162744"/>
              <a:ext cx="2049587" cy="2803427"/>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dirty="0">
                <a:solidFill>
                  <a:prstClr val="white"/>
                </a:solidFill>
                <a:latin typeface="Calibri" panose="020F0502020204030204"/>
              </a:endParaRPr>
            </a:p>
          </p:txBody>
        </p:sp>
        <p:sp>
          <p:nvSpPr>
            <p:cNvPr id="8" name="Retângulo 7">
              <a:extLst>
                <a:ext uri="{FF2B5EF4-FFF2-40B4-BE49-F238E27FC236}">
                  <a16:creationId xmlns:a16="http://schemas.microsoft.com/office/drawing/2014/main" id="{B3043F10-939A-4ABC-BDA0-3F7AA9801557}"/>
                </a:ext>
              </a:extLst>
            </p:cNvPr>
            <p:cNvSpPr/>
            <p:nvPr/>
          </p:nvSpPr>
          <p:spPr>
            <a:xfrm>
              <a:off x="7516221" y="5311488"/>
              <a:ext cx="111632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4" name="Rectangle 14">
              <a:extLst>
                <a:ext uri="{FF2B5EF4-FFF2-40B4-BE49-F238E27FC236}">
                  <a16:creationId xmlns:a16="http://schemas.microsoft.com/office/drawing/2014/main" id="{91CBD127-9416-4E8B-8AEC-9ED47C412434}"/>
                </a:ext>
              </a:extLst>
            </p:cNvPr>
            <p:cNvSpPr>
              <a:spLocks noChangeArrowheads="1"/>
            </p:cNvSpPr>
            <p:nvPr/>
          </p:nvSpPr>
          <p:spPr bwMode="auto">
            <a:xfrm>
              <a:off x="7551631" y="5329213"/>
              <a:ext cx="1070882" cy="327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9</a:t>
              </a:r>
            </a:p>
          </p:txBody>
        </p:sp>
        <p:pic>
          <p:nvPicPr>
            <p:cNvPr id="15" name="Imagem 14">
              <a:extLst>
                <a:ext uri="{FF2B5EF4-FFF2-40B4-BE49-F238E27FC236}">
                  <a16:creationId xmlns:a16="http://schemas.microsoft.com/office/drawing/2014/main" id="{74DB6212-758D-4E2D-BC22-08B5E85F7B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542" y="3341320"/>
              <a:ext cx="1564168" cy="1857703"/>
            </a:xfrm>
            <a:prstGeom prst="rect">
              <a:avLst/>
            </a:prstGeom>
          </p:spPr>
        </p:pic>
        <p:pic>
          <p:nvPicPr>
            <p:cNvPr id="17" name="Imagem 16">
              <a:extLst>
                <a:ext uri="{FF2B5EF4-FFF2-40B4-BE49-F238E27FC236}">
                  <a16:creationId xmlns:a16="http://schemas.microsoft.com/office/drawing/2014/main" id="{CE5B7D1E-0141-4C86-AA0F-13B086B9E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3436" y="3340040"/>
              <a:ext cx="1632622" cy="1823425"/>
            </a:xfrm>
            <a:prstGeom prst="rect">
              <a:avLst/>
            </a:prstGeom>
          </p:spPr>
        </p:pic>
        <p:pic>
          <p:nvPicPr>
            <p:cNvPr id="18" name="Imagem 17">
              <a:extLst>
                <a:ext uri="{FF2B5EF4-FFF2-40B4-BE49-F238E27FC236}">
                  <a16:creationId xmlns:a16="http://schemas.microsoft.com/office/drawing/2014/main" id="{542F724D-3AB5-45D8-996C-04D6FD5FD9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684" y="3540966"/>
              <a:ext cx="2197108" cy="1622499"/>
            </a:xfrm>
            <a:prstGeom prst="rect">
              <a:avLst/>
            </a:prstGeom>
          </p:spPr>
        </p:pic>
        <p:sp>
          <p:nvSpPr>
            <p:cNvPr id="4" name="Retângulo 3">
              <a:extLst>
                <a:ext uri="{FF2B5EF4-FFF2-40B4-BE49-F238E27FC236}">
                  <a16:creationId xmlns:a16="http://schemas.microsoft.com/office/drawing/2014/main" id="{16D6FD9B-5ECB-AAB8-6F6C-A83F84C9771F}"/>
                </a:ext>
              </a:extLst>
            </p:cNvPr>
            <p:cNvSpPr/>
            <p:nvPr/>
          </p:nvSpPr>
          <p:spPr>
            <a:xfrm>
              <a:off x="5239654" y="5300101"/>
              <a:ext cx="111632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Rectangle 14">
              <a:extLst>
                <a:ext uri="{FF2B5EF4-FFF2-40B4-BE49-F238E27FC236}">
                  <a16:creationId xmlns:a16="http://schemas.microsoft.com/office/drawing/2014/main" id="{057BCA19-CEFB-3605-97D0-3DA8C72CC247}"/>
                </a:ext>
              </a:extLst>
            </p:cNvPr>
            <p:cNvSpPr>
              <a:spLocks noChangeArrowheads="1"/>
            </p:cNvSpPr>
            <p:nvPr/>
          </p:nvSpPr>
          <p:spPr bwMode="auto">
            <a:xfrm>
              <a:off x="5275064" y="5317826"/>
              <a:ext cx="1070882" cy="327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3</a:t>
              </a:r>
            </a:p>
          </p:txBody>
        </p:sp>
        <p:sp>
          <p:nvSpPr>
            <p:cNvPr id="7" name="Retângulo 6">
              <a:extLst>
                <a:ext uri="{FF2B5EF4-FFF2-40B4-BE49-F238E27FC236}">
                  <a16:creationId xmlns:a16="http://schemas.microsoft.com/office/drawing/2014/main" id="{CB095281-4C71-531E-EED1-40CB9AF83E4F}"/>
                </a:ext>
              </a:extLst>
            </p:cNvPr>
            <p:cNvSpPr/>
            <p:nvPr/>
          </p:nvSpPr>
          <p:spPr>
            <a:xfrm>
              <a:off x="2947558" y="5300101"/>
              <a:ext cx="111632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4" name="Rectangle 14">
              <a:extLst>
                <a:ext uri="{FF2B5EF4-FFF2-40B4-BE49-F238E27FC236}">
                  <a16:creationId xmlns:a16="http://schemas.microsoft.com/office/drawing/2014/main" id="{9CDAF05B-B314-B622-82D7-5C03F9DB9AFB}"/>
                </a:ext>
              </a:extLst>
            </p:cNvPr>
            <p:cNvSpPr>
              <a:spLocks noChangeArrowheads="1"/>
            </p:cNvSpPr>
            <p:nvPr/>
          </p:nvSpPr>
          <p:spPr bwMode="auto">
            <a:xfrm>
              <a:off x="2982968" y="5317826"/>
              <a:ext cx="1070882" cy="327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1</a:t>
              </a:r>
            </a:p>
          </p:txBody>
        </p:sp>
        <p:sp>
          <p:nvSpPr>
            <p:cNvPr id="25" name="Retângulo 24">
              <a:extLst>
                <a:ext uri="{FF2B5EF4-FFF2-40B4-BE49-F238E27FC236}">
                  <a16:creationId xmlns:a16="http://schemas.microsoft.com/office/drawing/2014/main" id="{7ECB5ACD-840D-8704-625A-D322C066EFEA}"/>
                </a:ext>
              </a:extLst>
            </p:cNvPr>
            <p:cNvSpPr/>
            <p:nvPr/>
          </p:nvSpPr>
          <p:spPr>
            <a:xfrm>
              <a:off x="804874" y="5311488"/>
              <a:ext cx="111632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6" name="Rectangle 14">
              <a:extLst>
                <a:ext uri="{FF2B5EF4-FFF2-40B4-BE49-F238E27FC236}">
                  <a16:creationId xmlns:a16="http://schemas.microsoft.com/office/drawing/2014/main" id="{71A906DB-1E43-12B5-4E65-8EC6B8A3FBFB}"/>
                </a:ext>
              </a:extLst>
            </p:cNvPr>
            <p:cNvSpPr>
              <a:spLocks noChangeArrowheads="1"/>
            </p:cNvSpPr>
            <p:nvPr/>
          </p:nvSpPr>
          <p:spPr bwMode="auto">
            <a:xfrm>
              <a:off x="840284" y="5329213"/>
              <a:ext cx="1070882" cy="327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4</a:t>
              </a:r>
            </a:p>
          </p:txBody>
        </p:sp>
      </p:grpSp>
    </p:spTree>
    <p:extLst>
      <p:ext uri="{BB962C8B-B14F-4D97-AF65-F5344CB8AC3E}">
        <p14:creationId xmlns:p14="http://schemas.microsoft.com/office/powerpoint/2010/main" val="3438594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a:extLst>
              <a:ext uri="{FF2B5EF4-FFF2-40B4-BE49-F238E27FC236}">
                <a16:creationId xmlns:a16="http://schemas.microsoft.com/office/drawing/2014/main" id="{0CE4B209-607E-0232-2F8D-B3ACEFF12E0F}"/>
              </a:ext>
            </a:extLst>
          </p:cNvPr>
          <p:cNvGrpSpPr/>
          <p:nvPr/>
        </p:nvGrpSpPr>
        <p:grpSpPr>
          <a:xfrm>
            <a:off x="5197950" y="5452375"/>
            <a:ext cx="2226892" cy="1169150"/>
            <a:chOff x="3347656" y="2073993"/>
            <a:chExt cx="2226892" cy="1169150"/>
          </a:xfrm>
        </p:grpSpPr>
        <p:sp>
          <p:nvSpPr>
            <p:cNvPr id="71" name="Retângulo 70">
              <a:extLst>
                <a:ext uri="{FF2B5EF4-FFF2-40B4-BE49-F238E27FC236}">
                  <a16:creationId xmlns:a16="http://schemas.microsoft.com/office/drawing/2014/main" id="{610DC5CE-99AF-4B6A-BC3C-0BAC912B7CF9}"/>
                </a:ext>
              </a:extLst>
            </p:cNvPr>
            <p:cNvSpPr/>
            <p:nvPr/>
          </p:nvSpPr>
          <p:spPr>
            <a:xfrm>
              <a:off x="3347657" y="2073993"/>
              <a:ext cx="2226891" cy="1169150"/>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72" name="Rectangle 14">
              <a:extLst>
                <a:ext uri="{FF2B5EF4-FFF2-40B4-BE49-F238E27FC236}">
                  <a16:creationId xmlns:a16="http://schemas.microsoft.com/office/drawing/2014/main" id="{6A645E6D-24CF-4939-AFCA-0B9D2DD42F15}"/>
                </a:ext>
              </a:extLst>
            </p:cNvPr>
            <p:cNvSpPr>
              <a:spLocks noChangeArrowheads="1"/>
            </p:cNvSpPr>
            <p:nvPr/>
          </p:nvSpPr>
          <p:spPr bwMode="auto">
            <a:xfrm>
              <a:off x="3347656" y="2073993"/>
              <a:ext cx="2226892" cy="116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algn="ctr" defTabSz="685800">
                <a:tabLst>
                  <a:tab pos="542925" algn="l"/>
                  <a:tab pos="1085850" algn="l"/>
                  <a:tab pos="1628775" algn="l"/>
                  <a:tab pos="2171700" algn="l"/>
                </a:tabLst>
              </a:pPr>
              <a:r>
                <a:rPr lang="pt-BR" sz="1000" b="1" i="1" dirty="0">
                  <a:solidFill>
                    <a:srgbClr val="000000"/>
                  </a:solidFill>
                  <a:latin typeface="Calibri" charset="0"/>
                </a:rPr>
                <a:t>* A aplicação do arranjo 4K é limitado pelo tamanho da carcaça do motor devido ao peso construtivo do mesmo, fornecido com flange FF (flangeado com furos para fixação na carcaça do ventilador). A carcaça até tamanho “132M”.  </a:t>
              </a:r>
            </a:p>
          </p:txBody>
        </p:sp>
      </p:grpSp>
      <p:sp>
        <p:nvSpPr>
          <p:cNvPr id="24" name="Retângulo 23">
            <a:extLst>
              <a:ext uri="{FF2B5EF4-FFF2-40B4-BE49-F238E27FC236}">
                <a16:creationId xmlns:a16="http://schemas.microsoft.com/office/drawing/2014/main" id="{1665DD58-399D-440B-B49E-BCC6158764AA}"/>
              </a:ext>
            </a:extLst>
          </p:cNvPr>
          <p:cNvSpPr/>
          <p:nvPr/>
        </p:nvSpPr>
        <p:spPr>
          <a:xfrm>
            <a:off x="2871933" y="5694216"/>
            <a:ext cx="1609095" cy="369332"/>
          </a:xfrm>
          <a:prstGeom prst="rect">
            <a:avLst/>
          </a:prstGeom>
        </p:spPr>
        <p:txBody>
          <a:bodyPr wrap="none">
            <a:spAutoFit/>
          </a:bodyPr>
          <a:lstStyle/>
          <a:p>
            <a:pPr algn="ctr" defTabSz="685800"/>
            <a:r>
              <a:rPr lang="pt-BR" b="1" dirty="0">
                <a:solidFill>
                  <a:prstClr val="white"/>
                </a:solidFill>
                <a:latin typeface="Calibri" panose="020F0502020204030204"/>
              </a:rPr>
              <a:t>SILENT DESIGN</a:t>
            </a:r>
          </a:p>
        </p:txBody>
      </p:sp>
      <p:grpSp>
        <p:nvGrpSpPr>
          <p:cNvPr id="6" name="Agrupar 5">
            <a:extLst>
              <a:ext uri="{FF2B5EF4-FFF2-40B4-BE49-F238E27FC236}">
                <a16:creationId xmlns:a16="http://schemas.microsoft.com/office/drawing/2014/main" id="{6F77452F-FD45-EA2B-AD09-FC9AE0E7648E}"/>
              </a:ext>
            </a:extLst>
          </p:cNvPr>
          <p:cNvGrpSpPr/>
          <p:nvPr/>
        </p:nvGrpSpPr>
        <p:grpSpPr>
          <a:xfrm>
            <a:off x="491789" y="1979726"/>
            <a:ext cx="3419740" cy="1878731"/>
            <a:chOff x="278336" y="2016275"/>
            <a:chExt cx="3419740" cy="1878731"/>
          </a:xfrm>
        </p:grpSpPr>
        <p:pic>
          <p:nvPicPr>
            <p:cNvPr id="53" name="Imagem 52">
              <a:extLst>
                <a:ext uri="{FF2B5EF4-FFF2-40B4-BE49-F238E27FC236}">
                  <a16:creationId xmlns:a16="http://schemas.microsoft.com/office/drawing/2014/main" id="{4AAA2D51-FED8-47ED-805A-B9046FC199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336" y="2016275"/>
              <a:ext cx="1640142" cy="1867791"/>
            </a:xfrm>
            <a:prstGeom prst="rect">
              <a:avLst/>
            </a:prstGeom>
          </p:spPr>
        </p:pic>
        <p:pic>
          <p:nvPicPr>
            <p:cNvPr id="54" name="Imagem 53">
              <a:extLst>
                <a:ext uri="{FF2B5EF4-FFF2-40B4-BE49-F238E27FC236}">
                  <a16:creationId xmlns:a16="http://schemas.microsoft.com/office/drawing/2014/main" id="{AF7E0F85-547C-4320-A5C8-FD0EECA8CC5D}"/>
                </a:ext>
              </a:extLst>
            </p:cNvPr>
            <p:cNvPicPr>
              <a:picLocks noChangeAspect="1"/>
            </p:cNvPicPr>
            <p:nvPr/>
          </p:nvPicPr>
          <p:blipFill rotWithShape="1">
            <a:blip r:embed="rId4"/>
            <a:srcRect l="1135" r="74905" b="48741"/>
            <a:stretch/>
          </p:blipFill>
          <p:spPr>
            <a:xfrm>
              <a:off x="2205933" y="2252409"/>
              <a:ext cx="1427935" cy="1205140"/>
            </a:xfrm>
            <a:prstGeom prst="rect">
              <a:avLst/>
            </a:prstGeom>
          </p:spPr>
        </p:pic>
        <p:sp>
          <p:nvSpPr>
            <p:cNvPr id="55" name="Retângulo 54">
              <a:extLst>
                <a:ext uri="{FF2B5EF4-FFF2-40B4-BE49-F238E27FC236}">
                  <a16:creationId xmlns:a16="http://schemas.microsoft.com/office/drawing/2014/main" id="{6D99A054-0507-4BB3-A20C-9349C1FE88B3}"/>
                </a:ext>
              </a:extLst>
            </p:cNvPr>
            <p:cNvSpPr/>
            <p:nvPr/>
          </p:nvSpPr>
          <p:spPr>
            <a:xfrm>
              <a:off x="2362249" y="3548757"/>
              <a:ext cx="116007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6" name="Rectangle 14">
              <a:extLst>
                <a:ext uri="{FF2B5EF4-FFF2-40B4-BE49-F238E27FC236}">
                  <a16:creationId xmlns:a16="http://schemas.microsoft.com/office/drawing/2014/main" id="{C2B2B22E-C0B0-435E-BE0B-3759A6DD48CB}"/>
                </a:ext>
              </a:extLst>
            </p:cNvPr>
            <p:cNvSpPr>
              <a:spLocks noChangeArrowheads="1"/>
            </p:cNvSpPr>
            <p:nvPr/>
          </p:nvSpPr>
          <p:spPr bwMode="auto">
            <a:xfrm>
              <a:off x="2420004" y="3569227"/>
              <a:ext cx="1278072" cy="2964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1</a:t>
              </a:r>
              <a:endParaRPr lang="pt-BR" sz="1050" b="1" i="1" dirty="0">
                <a:solidFill>
                  <a:srgbClr val="000000"/>
                </a:solidFill>
                <a:latin typeface="Calibri" charset="0"/>
              </a:endParaRPr>
            </a:p>
          </p:txBody>
        </p:sp>
      </p:grpSp>
      <p:pic>
        <p:nvPicPr>
          <p:cNvPr id="57" name="Imagem 56">
            <a:extLst>
              <a:ext uri="{FF2B5EF4-FFF2-40B4-BE49-F238E27FC236}">
                <a16:creationId xmlns:a16="http://schemas.microsoft.com/office/drawing/2014/main" id="{2EFE9BEA-4EFA-4E00-BC21-D648A7DD76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9492" y="4369595"/>
            <a:ext cx="1745467" cy="1658195"/>
          </a:xfrm>
          <a:prstGeom prst="rect">
            <a:avLst/>
          </a:prstGeom>
        </p:spPr>
      </p:pic>
      <p:pic>
        <p:nvPicPr>
          <p:cNvPr id="58" name="Imagem 57">
            <a:extLst>
              <a:ext uri="{FF2B5EF4-FFF2-40B4-BE49-F238E27FC236}">
                <a16:creationId xmlns:a16="http://schemas.microsoft.com/office/drawing/2014/main" id="{BC83BB7E-4E33-4899-ADB6-E531A98B1A62}"/>
              </a:ext>
            </a:extLst>
          </p:cNvPr>
          <p:cNvPicPr>
            <a:picLocks noChangeAspect="1"/>
          </p:cNvPicPr>
          <p:nvPr/>
        </p:nvPicPr>
        <p:blipFill rotWithShape="1">
          <a:blip r:embed="rId4"/>
          <a:srcRect l="24688" r="27109" b="49244"/>
          <a:stretch/>
        </p:blipFill>
        <p:spPr>
          <a:xfrm>
            <a:off x="2207569" y="4346745"/>
            <a:ext cx="2831985" cy="1176404"/>
          </a:xfrm>
          <a:prstGeom prst="rect">
            <a:avLst/>
          </a:prstGeom>
        </p:spPr>
      </p:pic>
      <p:sp>
        <p:nvSpPr>
          <p:cNvPr id="59" name="Retângulo 58">
            <a:extLst>
              <a:ext uri="{FF2B5EF4-FFF2-40B4-BE49-F238E27FC236}">
                <a16:creationId xmlns:a16="http://schemas.microsoft.com/office/drawing/2014/main" id="{74C4F6C8-9D62-4B96-BE67-7A317351D77C}"/>
              </a:ext>
            </a:extLst>
          </p:cNvPr>
          <p:cNvSpPr/>
          <p:nvPr/>
        </p:nvSpPr>
        <p:spPr>
          <a:xfrm>
            <a:off x="3074294" y="5627045"/>
            <a:ext cx="116007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60" name="Rectangle 14">
            <a:extLst>
              <a:ext uri="{FF2B5EF4-FFF2-40B4-BE49-F238E27FC236}">
                <a16:creationId xmlns:a16="http://schemas.microsoft.com/office/drawing/2014/main" id="{63815012-3304-484E-B00D-4373A007C9A6}"/>
              </a:ext>
            </a:extLst>
          </p:cNvPr>
          <p:cNvSpPr>
            <a:spLocks noChangeArrowheads="1"/>
          </p:cNvSpPr>
          <p:nvPr/>
        </p:nvSpPr>
        <p:spPr bwMode="auto">
          <a:xfrm>
            <a:off x="3132049" y="5647516"/>
            <a:ext cx="1278072" cy="2964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3</a:t>
            </a:r>
            <a:endParaRPr lang="pt-BR" sz="1050" b="1" i="1" dirty="0">
              <a:solidFill>
                <a:srgbClr val="000000"/>
              </a:solidFill>
              <a:latin typeface="Calibri" charset="0"/>
            </a:endParaRPr>
          </a:p>
        </p:txBody>
      </p:sp>
      <p:grpSp>
        <p:nvGrpSpPr>
          <p:cNvPr id="62" name="Agrupar 61">
            <a:extLst>
              <a:ext uri="{FF2B5EF4-FFF2-40B4-BE49-F238E27FC236}">
                <a16:creationId xmlns:a16="http://schemas.microsoft.com/office/drawing/2014/main" id="{34056321-D7CA-4438-9E44-FCF9E410910E}"/>
              </a:ext>
            </a:extLst>
          </p:cNvPr>
          <p:cNvGrpSpPr/>
          <p:nvPr/>
        </p:nvGrpSpPr>
        <p:grpSpPr>
          <a:xfrm>
            <a:off x="5628251" y="3546174"/>
            <a:ext cx="3210032" cy="1774649"/>
            <a:chOff x="7269065" y="3581400"/>
            <a:chExt cx="4722075" cy="2642150"/>
          </a:xfrm>
        </p:grpSpPr>
        <p:pic>
          <p:nvPicPr>
            <p:cNvPr id="69" name="Imagem 68">
              <a:extLst>
                <a:ext uri="{FF2B5EF4-FFF2-40B4-BE49-F238E27FC236}">
                  <a16:creationId xmlns:a16="http://schemas.microsoft.com/office/drawing/2014/main" id="{F28458F5-9D1A-44EF-BB76-8B82F91493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75157" y="3623148"/>
              <a:ext cx="2315983" cy="2600402"/>
            </a:xfrm>
            <a:prstGeom prst="rect">
              <a:avLst/>
            </a:prstGeom>
          </p:spPr>
        </p:pic>
        <p:pic>
          <p:nvPicPr>
            <p:cNvPr id="70" name="Imagem 69">
              <a:extLst>
                <a:ext uri="{FF2B5EF4-FFF2-40B4-BE49-F238E27FC236}">
                  <a16:creationId xmlns:a16="http://schemas.microsoft.com/office/drawing/2014/main" id="{B573950D-4AEB-4D42-AD78-F83722B36BC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9101" b="92215" l="9955" r="91176">
                          <a14:foregroundMark x1="66290" y1="10088" x2="24208" y2="9101"/>
                          <a14:foregroundMark x1="24208" y1="9101" x2="13462" y2="11952"/>
                          <a14:foregroundMark x1="82240" y1="12281" x2="66290" y2="14803"/>
                          <a14:foregroundMark x1="70701" y1="10088" x2="68891" y2="12610"/>
                          <a14:foregroundMark x1="46154" y1="89693" x2="43213" y2="92215"/>
                          <a14:foregroundMark x1="91176" y1="40680" x2="90837" y2="47588"/>
                        </a14:backgroundRemoval>
                      </a14:imgEffect>
                    </a14:imgLayer>
                  </a14:imgProps>
                </a:ext>
                <a:ext uri="{28A0092B-C50C-407E-A947-70E740481C1C}">
                  <a14:useLocalDpi xmlns:a14="http://schemas.microsoft.com/office/drawing/2010/main" val="0"/>
                </a:ext>
              </a:extLst>
            </a:blip>
            <a:srcRect l="9370" t="3261" r="5854" b="6566"/>
            <a:stretch/>
          </p:blipFill>
          <p:spPr>
            <a:xfrm>
              <a:off x="7269065" y="3581400"/>
              <a:ext cx="2406092" cy="2642149"/>
            </a:xfrm>
            <a:prstGeom prst="rect">
              <a:avLst/>
            </a:prstGeom>
          </p:spPr>
        </p:pic>
      </p:grpSp>
      <p:grpSp>
        <p:nvGrpSpPr>
          <p:cNvPr id="63" name="Agrupar 62">
            <a:extLst>
              <a:ext uri="{FF2B5EF4-FFF2-40B4-BE49-F238E27FC236}">
                <a16:creationId xmlns:a16="http://schemas.microsoft.com/office/drawing/2014/main" id="{E69AC017-EE72-4DDC-857C-496EBB190CAC}"/>
              </a:ext>
            </a:extLst>
          </p:cNvPr>
          <p:cNvGrpSpPr/>
          <p:nvPr/>
        </p:nvGrpSpPr>
        <p:grpSpPr>
          <a:xfrm>
            <a:off x="5348705" y="2325018"/>
            <a:ext cx="3489579" cy="1178649"/>
            <a:chOff x="7069599" y="1993939"/>
            <a:chExt cx="4737533" cy="1693632"/>
          </a:xfrm>
        </p:grpSpPr>
        <p:pic>
          <p:nvPicPr>
            <p:cNvPr id="67" name="Imagem 66">
              <a:extLst>
                <a:ext uri="{FF2B5EF4-FFF2-40B4-BE49-F238E27FC236}">
                  <a16:creationId xmlns:a16="http://schemas.microsoft.com/office/drawing/2014/main" id="{2F1B8D83-C32B-494E-A0D4-0571013CB45F}"/>
                </a:ext>
              </a:extLst>
            </p:cNvPr>
            <p:cNvPicPr>
              <a:picLocks noChangeAspect="1"/>
            </p:cNvPicPr>
            <p:nvPr/>
          </p:nvPicPr>
          <p:blipFill rotWithShape="1">
            <a:blip r:embed="rId4"/>
            <a:srcRect l="1126" t="49870" r="70043" b="1355"/>
            <a:stretch/>
          </p:blipFill>
          <p:spPr>
            <a:xfrm>
              <a:off x="7069599" y="2007588"/>
              <a:ext cx="2544976" cy="1679983"/>
            </a:xfrm>
            <a:prstGeom prst="rect">
              <a:avLst/>
            </a:prstGeom>
          </p:spPr>
        </p:pic>
        <p:pic>
          <p:nvPicPr>
            <p:cNvPr id="68" name="Imagem 67">
              <a:extLst>
                <a:ext uri="{FF2B5EF4-FFF2-40B4-BE49-F238E27FC236}">
                  <a16:creationId xmlns:a16="http://schemas.microsoft.com/office/drawing/2014/main" id="{E32A7C4C-1348-4FCB-929F-5265EBC4403E}"/>
                </a:ext>
              </a:extLst>
            </p:cNvPr>
            <p:cNvPicPr>
              <a:picLocks noChangeAspect="1"/>
            </p:cNvPicPr>
            <p:nvPr/>
          </p:nvPicPr>
          <p:blipFill rotWithShape="1">
            <a:blip r:embed="rId4"/>
            <a:srcRect l="72329" r="1033" b="49210"/>
            <a:stretch/>
          </p:blipFill>
          <p:spPr>
            <a:xfrm>
              <a:off x="9573631" y="1993939"/>
              <a:ext cx="2233501" cy="1679985"/>
            </a:xfrm>
            <a:prstGeom prst="rect">
              <a:avLst/>
            </a:prstGeom>
          </p:spPr>
        </p:pic>
      </p:grpSp>
      <p:grpSp>
        <p:nvGrpSpPr>
          <p:cNvPr id="64" name="Agrupar 63">
            <a:extLst>
              <a:ext uri="{FF2B5EF4-FFF2-40B4-BE49-F238E27FC236}">
                <a16:creationId xmlns:a16="http://schemas.microsoft.com/office/drawing/2014/main" id="{8DCAF9A5-770C-4CF4-9A04-F6E2D737A24C}"/>
              </a:ext>
            </a:extLst>
          </p:cNvPr>
          <p:cNvGrpSpPr/>
          <p:nvPr/>
        </p:nvGrpSpPr>
        <p:grpSpPr>
          <a:xfrm>
            <a:off x="6404579" y="1904350"/>
            <a:ext cx="1632393" cy="346249"/>
            <a:chOff x="5194492" y="1317004"/>
            <a:chExt cx="2176524" cy="461665"/>
          </a:xfrm>
        </p:grpSpPr>
        <p:sp>
          <p:nvSpPr>
            <p:cNvPr id="65" name="Retângulo 64">
              <a:extLst>
                <a:ext uri="{FF2B5EF4-FFF2-40B4-BE49-F238E27FC236}">
                  <a16:creationId xmlns:a16="http://schemas.microsoft.com/office/drawing/2014/main" id="{48DD3ACC-AD99-445B-8147-85B9AEEB49CB}"/>
                </a:ext>
              </a:extLst>
            </p:cNvPr>
            <p:cNvSpPr/>
            <p:nvPr/>
          </p:nvSpPr>
          <p:spPr>
            <a:xfrm>
              <a:off x="5194492" y="1317004"/>
              <a:ext cx="2014922" cy="461665"/>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66" name="Rectangle 14">
              <a:extLst>
                <a:ext uri="{FF2B5EF4-FFF2-40B4-BE49-F238E27FC236}">
                  <a16:creationId xmlns:a16="http://schemas.microsoft.com/office/drawing/2014/main" id="{601E84CE-0A67-4621-BDF7-1FF676E1C55E}"/>
                </a:ext>
              </a:extLst>
            </p:cNvPr>
            <p:cNvSpPr>
              <a:spLocks noChangeArrowheads="1"/>
            </p:cNvSpPr>
            <p:nvPr/>
          </p:nvSpPr>
          <p:spPr bwMode="auto">
            <a:xfrm>
              <a:off x="5240681" y="1336326"/>
              <a:ext cx="2130335" cy="39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4 E 4K</a:t>
              </a:r>
              <a:endParaRPr lang="pt-BR" sz="1050" b="1" i="1" dirty="0">
                <a:solidFill>
                  <a:srgbClr val="000000"/>
                </a:solidFill>
                <a:latin typeface="Calibri" charset="0"/>
              </a:endParaRPr>
            </a:p>
          </p:txBody>
        </p:sp>
      </p:grpSp>
      <p:sp>
        <p:nvSpPr>
          <p:cNvPr id="2" name="Pentágono 3">
            <a:extLst>
              <a:ext uri="{FF2B5EF4-FFF2-40B4-BE49-F238E27FC236}">
                <a16:creationId xmlns:a16="http://schemas.microsoft.com/office/drawing/2014/main" id="{8F89B599-9913-DEA0-979D-1B74944CA3E1}"/>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25E6ECB5-AFCA-204B-0EDF-893B463989CF}"/>
              </a:ext>
            </a:extLst>
          </p:cNvPr>
          <p:cNvSpPr txBox="1">
            <a:spLocks noChangeArrowheads="1"/>
          </p:cNvSpPr>
          <p:nvPr/>
        </p:nvSpPr>
        <p:spPr bwMode="auto">
          <a:xfrm>
            <a:off x="178735" y="1136346"/>
            <a:ext cx="8663003"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ARRANJOS DOS VENTILADORES (POSIÇÕES DE MONTAGEM) </a:t>
            </a:r>
          </a:p>
        </p:txBody>
      </p:sp>
    </p:spTree>
    <p:extLst>
      <p:ext uri="{BB962C8B-B14F-4D97-AF65-F5344CB8AC3E}">
        <p14:creationId xmlns:p14="http://schemas.microsoft.com/office/powerpoint/2010/main" val="3982260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a:extLst>
              <a:ext uri="{FF2B5EF4-FFF2-40B4-BE49-F238E27FC236}">
                <a16:creationId xmlns:a16="http://schemas.microsoft.com/office/drawing/2014/main" id="{6653D358-0348-44CA-B3C9-81D6F103BAEC}"/>
              </a:ext>
            </a:extLst>
          </p:cNvPr>
          <p:cNvGrpSpPr/>
          <p:nvPr/>
        </p:nvGrpSpPr>
        <p:grpSpPr>
          <a:xfrm>
            <a:off x="323387" y="2172164"/>
            <a:ext cx="4248613" cy="3626093"/>
            <a:chOff x="114723" y="1613195"/>
            <a:chExt cx="4030477" cy="3443114"/>
          </a:xfrm>
        </p:grpSpPr>
        <p:pic>
          <p:nvPicPr>
            <p:cNvPr id="28" name="Imagem 27">
              <a:extLst>
                <a:ext uri="{FF2B5EF4-FFF2-40B4-BE49-F238E27FC236}">
                  <a16:creationId xmlns:a16="http://schemas.microsoft.com/office/drawing/2014/main" id="{BC7023C3-98A9-434F-A9CB-DEC38B702F2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570" b="93165" l="4807" r="98398">
                          <a14:foregroundMark x1="9802" y1="23165" x2="5749" y2="80633"/>
                          <a14:foregroundMark x1="4807" y1="27342" x2="5184" y2="35316"/>
                          <a14:foregroundMark x1="41376" y1="28608" x2="29877" y2="27722"/>
                          <a14:foregroundMark x1="66824" y1="5696" x2="53252" y2="32025"/>
                          <a14:foregroundMark x1="53252" y1="32025" x2="54100" y2="44051"/>
                          <a14:foregroundMark x1="74552" y1="6962" x2="62959" y2="7215"/>
                          <a14:foregroundMark x1="62959" y1="7215" x2="62488" y2="8987"/>
                          <a14:foregroundMark x1="92460" y1="37722" x2="82564" y2="38987"/>
                          <a14:foregroundMark x1="96513" y1="34810" x2="96513" y2="47722"/>
                          <a14:foregroundMark x1="98398" y1="38228" x2="97738" y2="46456"/>
                          <a14:foregroundMark x1="68615" y1="90253" x2="55985" y2="93165"/>
                          <a14:foregroundMark x1="55985" y1="93165" x2="26484" y2="86456"/>
                        </a14:backgroundRemoval>
                      </a14:imgEffect>
                    </a14:imgLayer>
                  </a14:imgProps>
                </a:ext>
                <a:ext uri="{28A0092B-C50C-407E-A947-70E740481C1C}">
                  <a14:useLocalDpi xmlns:a14="http://schemas.microsoft.com/office/drawing/2010/main" val="0"/>
                </a:ext>
              </a:extLst>
            </a:blip>
            <a:stretch>
              <a:fillRect/>
            </a:stretch>
          </p:blipFill>
          <p:spPr>
            <a:xfrm>
              <a:off x="114723" y="2813498"/>
              <a:ext cx="3012827" cy="2242811"/>
            </a:xfrm>
            <a:prstGeom prst="rect">
              <a:avLst/>
            </a:prstGeom>
          </p:spPr>
        </p:pic>
        <p:grpSp>
          <p:nvGrpSpPr>
            <p:cNvPr id="3" name="Agrupar 2">
              <a:extLst>
                <a:ext uri="{FF2B5EF4-FFF2-40B4-BE49-F238E27FC236}">
                  <a16:creationId xmlns:a16="http://schemas.microsoft.com/office/drawing/2014/main" id="{24EF3EDE-8988-446B-B9B6-E50EC5A0796E}"/>
                </a:ext>
              </a:extLst>
            </p:cNvPr>
            <p:cNvGrpSpPr/>
            <p:nvPr/>
          </p:nvGrpSpPr>
          <p:grpSpPr>
            <a:xfrm>
              <a:off x="225544" y="1613195"/>
              <a:ext cx="3919656" cy="1564461"/>
              <a:chOff x="225544" y="1613195"/>
              <a:chExt cx="3919656" cy="1564461"/>
            </a:xfrm>
          </p:grpSpPr>
          <p:pic>
            <p:nvPicPr>
              <p:cNvPr id="29" name="Imagem 28">
                <a:extLst>
                  <a:ext uri="{FF2B5EF4-FFF2-40B4-BE49-F238E27FC236}">
                    <a16:creationId xmlns:a16="http://schemas.microsoft.com/office/drawing/2014/main" id="{D0AE19C3-5F41-4459-A238-156E230986CF}"/>
                  </a:ext>
                </a:extLst>
              </p:cNvPr>
              <p:cNvPicPr>
                <a:picLocks noChangeAspect="1"/>
              </p:cNvPicPr>
              <p:nvPr/>
            </p:nvPicPr>
            <p:blipFill rotWithShape="1">
              <a:blip r:embed="rId5"/>
              <a:srcRect l="29591" t="50000" r="30940" b="445"/>
              <a:stretch/>
            </p:blipFill>
            <p:spPr>
              <a:xfrm>
                <a:off x="225544" y="1613195"/>
                <a:ext cx="2422021" cy="1199683"/>
              </a:xfrm>
              <a:prstGeom prst="rect">
                <a:avLst/>
              </a:prstGeom>
            </p:spPr>
          </p:pic>
          <p:sp>
            <p:nvSpPr>
              <p:cNvPr id="30" name="Retângulo 29">
                <a:extLst>
                  <a:ext uri="{FF2B5EF4-FFF2-40B4-BE49-F238E27FC236}">
                    <a16:creationId xmlns:a16="http://schemas.microsoft.com/office/drawing/2014/main" id="{7C86A508-C848-4B84-8FC2-C47931FD734B}"/>
                  </a:ext>
                </a:extLst>
              </p:cNvPr>
              <p:cNvSpPr/>
              <p:nvPr/>
            </p:nvSpPr>
            <p:spPr>
              <a:xfrm>
                <a:off x="2809373" y="2831407"/>
                <a:ext cx="116007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1" name="Rectangle 14">
                <a:extLst>
                  <a:ext uri="{FF2B5EF4-FFF2-40B4-BE49-F238E27FC236}">
                    <a16:creationId xmlns:a16="http://schemas.microsoft.com/office/drawing/2014/main" id="{1CBAFFCA-ECD5-4494-B8FD-EC1659D9D3E4}"/>
                  </a:ext>
                </a:extLst>
              </p:cNvPr>
              <p:cNvSpPr>
                <a:spLocks noChangeArrowheads="1"/>
              </p:cNvSpPr>
              <p:nvPr/>
            </p:nvSpPr>
            <p:spPr bwMode="auto">
              <a:xfrm>
                <a:off x="2867128" y="2851879"/>
                <a:ext cx="1278072" cy="2964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8</a:t>
                </a:r>
                <a:endParaRPr lang="pt-BR" sz="1050" b="1" i="1" dirty="0">
                  <a:solidFill>
                    <a:srgbClr val="000000"/>
                  </a:solidFill>
                  <a:latin typeface="Calibri" charset="0"/>
                </a:endParaRPr>
              </a:p>
            </p:txBody>
          </p:sp>
        </p:grpSp>
      </p:grpSp>
      <p:grpSp>
        <p:nvGrpSpPr>
          <p:cNvPr id="2" name="Agrupar 1">
            <a:extLst>
              <a:ext uri="{FF2B5EF4-FFF2-40B4-BE49-F238E27FC236}">
                <a16:creationId xmlns:a16="http://schemas.microsoft.com/office/drawing/2014/main" id="{F73BD6F1-E740-4DFD-A035-4F66F2454111}"/>
              </a:ext>
            </a:extLst>
          </p:cNvPr>
          <p:cNvGrpSpPr/>
          <p:nvPr/>
        </p:nvGrpSpPr>
        <p:grpSpPr>
          <a:xfrm>
            <a:off x="4355476" y="1961897"/>
            <a:ext cx="4526260" cy="3675650"/>
            <a:chOff x="4797206" y="1615377"/>
            <a:chExt cx="4326753" cy="3440932"/>
          </a:xfrm>
        </p:grpSpPr>
        <p:sp>
          <p:nvSpPr>
            <p:cNvPr id="42" name="Retângulo 41">
              <a:extLst>
                <a:ext uri="{FF2B5EF4-FFF2-40B4-BE49-F238E27FC236}">
                  <a16:creationId xmlns:a16="http://schemas.microsoft.com/office/drawing/2014/main" id="{825F4889-93BE-4D82-9558-6CBCC8F7CFCF}"/>
                </a:ext>
              </a:extLst>
            </p:cNvPr>
            <p:cNvSpPr/>
            <p:nvPr/>
          </p:nvSpPr>
          <p:spPr>
            <a:xfrm>
              <a:off x="6666773" y="4686977"/>
              <a:ext cx="699230" cy="369332"/>
            </a:xfrm>
            <a:prstGeom prst="rect">
              <a:avLst/>
            </a:prstGeom>
          </p:spPr>
          <p:txBody>
            <a:bodyPr wrap="none">
              <a:spAutoFit/>
            </a:bodyPr>
            <a:lstStyle/>
            <a:p>
              <a:pPr algn="ctr" defTabSz="685800"/>
              <a:r>
                <a:rPr lang="pt-BR" b="1" dirty="0">
                  <a:solidFill>
                    <a:prstClr val="white"/>
                  </a:solidFill>
                  <a:latin typeface="Calibri" panose="020F0502020204030204"/>
                </a:rPr>
                <a:t>VENT</a:t>
              </a:r>
            </a:p>
          </p:txBody>
        </p:sp>
        <p:sp>
          <p:nvSpPr>
            <p:cNvPr id="33" name="Retângulo 32">
              <a:extLst>
                <a:ext uri="{FF2B5EF4-FFF2-40B4-BE49-F238E27FC236}">
                  <a16:creationId xmlns:a16="http://schemas.microsoft.com/office/drawing/2014/main" id="{BE69AD81-AAD5-495D-8A43-55C8CFC25B2A}"/>
                </a:ext>
              </a:extLst>
            </p:cNvPr>
            <p:cNvSpPr/>
            <p:nvPr/>
          </p:nvSpPr>
          <p:spPr>
            <a:xfrm>
              <a:off x="7788132" y="2211817"/>
              <a:ext cx="1160076" cy="346249"/>
            </a:xfrm>
            <a:prstGeom prst="rect">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4" name="Rectangle 14">
              <a:extLst>
                <a:ext uri="{FF2B5EF4-FFF2-40B4-BE49-F238E27FC236}">
                  <a16:creationId xmlns:a16="http://schemas.microsoft.com/office/drawing/2014/main" id="{6FCAED21-038A-474E-AF95-242698526D6D}"/>
                </a:ext>
              </a:extLst>
            </p:cNvPr>
            <p:cNvSpPr>
              <a:spLocks noChangeArrowheads="1"/>
            </p:cNvSpPr>
            <p:nvPr/>
          </p:nvSpPr>
          <p:spPr bwMode="auto">
            <a:xfrm>
              <a:off x="7845887" y="2232289"/>
              <a:ext cx="1278072" cy="2964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3750" rIns="67500" bIns="33750"/>
            <a:lstStyle/>
            <a:p>
              <a:pPr defTabSz="685800">
                <a:tabLst>
                  <a:tab pos="542925" algn="l"/>
                  <a:tab pos="1085850" algn="l"/>
                  <a:tab pos="1628775" algn="l"/>
                  <a:tab pos="2171700" algn="l"/>
                </a:tabLst>
              </a:pPr>
              <a:r>
                <a:rPr lang="pt-BR" sz="1500" b="1" i="1" dirty="0">
                  <a:solidFill>
                    <a:srgbClr val="000000"/>
                  </a:solidFill>
                  <a:latin typeface="Calibri" charset="0"/>
                </a:rPr>
                <a:t>ARRANJO 9</a:t>
              </a:r>
              <a:endParaRPr lang="pt-BR" sz="1050" b="1" i="1" dirty="0">
                <a:solidFill>
                  <a:srgbClr val="000000"/>
                </a:solidFill>
                <a:latin typeface="Calibri" charset="0"/>
              </a:endParaRPr>
            </a:p>
          </p:txBody>
        </p:sp>
        <p:pic>
          <p:nvPicPr>
            <p:cNvPr id="35" name="Imagem 34">
              <a:extLst>
                <a:ext uri="{FF2B5EF4-FFF2-40B4-BE49-F238E27FC236}">
                  <a16:creationId xmlns:a16="http://schemas.microsoft.com/office/drawing/2014/main" id="{78543A2B-7162-469E-A143-31C632603F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920538" y="2808027"/>
              <a:ext cx="2020550" cy="2242810"/>
            </a:xfrm>
            <a:prstGeom prst="rect">
              <a:avLst/>
            </a:prstGeom>
          </p:spPr>
        </p:pic>
        <p:pic>
          <p:nvPicPr>
            <p:cNvPr id="36" name="Imagem 35">
              <a:extLst>
                <a:ext uri="{FF2B5EF4-FFF2-40B4-BE49-F238E27FC236}">
                  <a16:creationId xmlns:a16="http://schemas.microsoft.com/office/drawing/2014/main" id="{F0DBE00D-9F51-4E2F-B86A-A1631DB50A96}"/>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4733" b="98971" l="3814" r="97458">
                          <a14:foregroundMark x1="10805" y1="41152" x2="11864" y2="80453"/>
                          <a14:foregroundMark x1="11864" y1="80453" x2="21398" y2="94444"/>
                          <a14:foregroundMark x1="21398" y1="94444" x2="40466" y2="94856"/>
                          <a14:foregroundMark x1="40466" y1="94856" x2="45551" y2="85391"/>
                          <a14:foregroundMark x1="7203" y1="44239" x2="6568" y2="72016"/>
                          <a14:foregroundMark x1="93008" y1="46091" x2="92585" y2="74486"/>
                          <a14:foregroundMark x1="97881" y1="53292" x2="95551" y2="67490"/>
                          <a14:foregroundMark x1="3814" y1="52881" x2="4661" y2="69342"/>
                          <a14:foregroundMark x1="75212" y1="22840" x2="62924" y2="10288"/>
                          <a14:foregroundMark x1="62924" y1="10288" x2="48941" y2="10082"/>
                          <a14:foregroundMark x1="72881" y1="9671" x2="73305" y2="29630"/>
                          <a14:foregroundMark x1="70127" y1="22428" x2="68220" y2="37449"/>
                          <a14:foregroundMark x1="66737" y1="5967" x2="50424" y2="7613"/>
                          <a14:foregroundMark x1="50424" y1="7613" x2="46610" y2="9053"/>
                          <a14:foregroundMark x1="58898" y1="5556" x2="50424" y2="5967"/>
                          <a14:foregroundMark x1="72034" y1="4938" x2="63559" y2="5556"/>
                          <a14:foregroundMark x1="38983" y1="98971" x2="28814" y2="98971"/>
                        </a14:backgroundRemoval>
                      </a14:imgEffect>
                    </a14:imgLayer>
                  </a14:imgProps>
                </a:ext>
                <a:ext uri="{28A0092B-C50C-407E-A947-70E740481C1C}">
                  <a14:useLocalDpi xmlns:a14="http://schemas.microsoft.com/office/drawing/2010/main" val="0"/>
                </a:ext>
              </a:extLst>
            </a:blip>
            <a:stretch>
              <a:fillRect/>
            </a:stretch>
          </p:blipFill>
          <p:spPr>
            <a:xfrm>
              <a:off x="5767258" y="1615377"/>
              <a:ext cx="1839547" cy="1894110"/>
            </a:xfrm>
            <a:prstGeom prst="rect">
              <a:avLst/>
            </a:prstGeom>
          </p:spPr>
        </p:pic>
        <p:pic>
          <p:nvPicPr>
            <p:cNvPr id="37" name="Imagem 36">
              <a:extLst>
                <a:ext uri="{FF2B5EF4-FFF2-40B4-BE49-F238E27FC236}">
                  <a16:creationId xmlns:a16="http://schemas.microsoft.com/office/drawing/2014/main" id="{C2621220-F50A-4D47-B138-195CB8AC1A91}"/>
                </a:ext>
              </a:extLst>
            </p:cNvPr>
            <p:cNvPicPr>
              <a:picLocks noChangeAspect="1"/>
            </p:cNvPicPr>
            <p:nvPr/>
          </p:nvPicPr>
          <p:blipFill rotWithShape="1">
            <a:blip r:embed="rId5"/>
            <a:srcRect l="68500" t="50000" r="1034" b="1501"/>
            <a:stretch/>
          </p:blipFill>
          <p:spPr>
            <a:xfrm>
              <a:off x="4797206" y="3694355"/>
              <a:ext cx="1855885" cy="1171613"/>
            </a:xfrm>
            <a:prstGeom prst="rect">
              <a:avLst/>
            </a:prstGeom>
          </p:spPr>
        </p:pic>
      </p:grpSp>
      <p:sp>
        <p:nvSpPr>
          <p:cNvPr id="5" name="Pentágono 3">
            <a:extLst>
              <a:ext uri="{FF2B5EF4-FFF2-40B4-BE49-F238E27FC236}">
                <a16:creationId xmlns:a16="http://schemas.microsoft.com/office/drawing/2014/main" id="{FA60B533-BF33-339B-D80F-4547F4324A7F}"/>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6" name="8 CuadroTexto">
            <a:extLst>
              <a:ext uri="{FF2B5EF4-FFF2-40B4-BE49-F238E27FC236}">
                <a16:creationId xmlns:a16="http://schemas.microsoft.com/office/drawing/2014/main" id="{46BEEB7B-A68D-34CC-F428-CB1A9A846867}"/>
              </a:ext>
            </a:extLst>
          </p:cNvPr>
          <p:cNvSpPr txBox="1">
            <a:spLocks noChangeArrowheads="1"/>
          </p:cNvSpPr>
          <p:nvPr/>
        </p:nvSpPr>
        <p:spPr bwMode="auto">
          <a:xfrm>
            <a:off x="178735" y="1136346"/>
            <a:ext cx="8663003"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ARRANJOS DOS VENTILADORES (POSIÇÕES DE MONTAGEM) </a:t>
            </a:r>
          </a:p>
        </p:txBody>
      </p:sp>
    </p:spTree>
    <p:extLst>
      <p:ext uri="{BB962C8B-B14F-4D97-AF65-F5344CB8AC3E}">
        <p14:creationId xmlns:p14="http://schemas.microsoft.com/office/powerpoint/2010/main" val="2648842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ângulo 37">
            <a:extLst>
              <a:ext uri="{FF2B5EF4-FFF2-40B4-BE49-F238E27FC236}">
                <a16:creationId xmlns:a16="http://schemas.microsoft.com/office/drawing/2014/main" id="{F1FC630D-F7F4-4312-BF3A-221DB59AD9EC}"/>
              </a:ext>
            </a:extLst>
          </p:cNvPr>
          <p:cNvSpPr/>
          <p:nvPr/>
        </p:nvSpPr>
        <p:spPr>
          <a:xfrm>
            <a:off x="1517401" y="5544849"/>
            <a:ext cx="844847" cy="369332"/>
          </a:xfrm>
          <a:prstGeom prst="rect">
            <a:avLst/>
          </a:prstGeom>
        </p:spPr>
        <p:txBody>
          <a:bodyPr wrap="none">
            <a:spAutoFit/>
          </a:bodyPr>
          <a:lstStyle/>
          <a:p>
            <a:pPr algn="ctr" defTabSz="685800"/>
            <a:r>
              <a:rPr lang="pt-BR" b="1" dirty="0">
                <a:solidFill>
                  <a:prstClr val="white"/>
                </a:solidFill>
                <a:latin typeface="Calibri" panose="020F0502020204030204"/>
              </a:rPr>
              <a:t>DECOR</a:t>
            </a:r>
          </a:p>
        </p:txBody>
      </p:sp>
      <p:sp>
        <p:nvSpPr>
          <p:cNvPr id="19" name="AutoShape 2" descr="P:\INTRANET\intranet OTAM\fotos\ventiladores\RLS\RLS_arr3.jpg">
            <a:extLst>
              <a:ext uri="{FF2B5EF4-FFF2-40B4-BE49-F238E27FC236}">
                <a16:creationId xmlns:a16="http://schemas.microsoft.com/office/drawing/2014/main" id="{B1E91984-252F-49EB-8467-A1FB2C94EE55}"/>
              </a:ext>
            </a:extLst>
          </p:cNvPr>
          <p:cNvSpPr>
            <a:spLocks noChangeAspect="1" noChangeArrowheads="1"/>
          </p:cNvSpPr>
          <p:nvPr/>
        </p:nvSpPr>
        <p:spPr bwMode="auto">
          <a:xfrm>
            <a:off x="4458342" y="3864123"/>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pt-BR" sz="1350">
              <a:solidFill>
                <a:prstClr val="black"/>
              </a:solidFill>
              <a:latin typeface="Calibri" panose="020F0502020204030204"/>
            </a:endParaRPr>
          </a:p>
        </p:txBody>
      </p:sp>
      <p:grpSp>
        <p:nvGrpSpPr>
          <p:cNvPr id="7" name="Agrupar 6">
            <a:extLst>
              <a:ext uri="{FF2B5EF4-FFF2-40B4-BE49-F238E27FC236}">
                <a16:creationId xmlns:a16="http://schemas.microsoft.com/office/drawing/2014/main" id="{2292FE36-4A60-4926-8683-56824F12C84A}"/>
              </a:ext>
            </a:extLst>
          </p:cNvPr>
          <p:cNvGrpSpPr/>
          <p:nvPr/>
        </p:nvGrpSpPr>
        <p:grpSpPr>
          <a:xfrm>
            <a:off x="114941" y="1914524"/>
            <a:ext cx="8927453" cy="2061925"/>
            <a:chOff x="230908" y="1605340"/>
            <a:chExt cx="8566500" cy="1777341"/>
          </a:xfrm>
        </p:grpSpPr>
        <p:pic>
          <p:nvPicPr>
            <p:cNvPr id="24" name="Picture 16">
              <a:extLst>
                <a:ext uri="{FF2B5EF4-FFF2-40B4-BE49-F238E27FC236}">
                  <a16:creationId xmlns:a16="http://schemas.microsoft.com/office/drawing/2014/main" id="{8871275A-D42F-4E88-8C6E-343AD7BE85D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182" b="95455" l="5983" r="94872">
                          <a14:foregroundMark x1="93590" y1="8636" x2="18376" y2="7727"/>
                          <a14:foregroundMark x1="34188" y1="4091" x2="11111" y2="13636"/>
                          <a14:foregroundMark x1="11111" y1="13636" x2="6410" y2="66818"/>
                          <a14:foregroundMark x1="6410" y1="66818" x2="11111" y2="85455"/>
                          <a14:foregroundMark x1="49145" y1="47273" x2="23077" y2="47273"/>
                          <a14:foregroundMark x1="23077" y1="47273" x2="64530" y2="49545"/>
                          <a14:foregroundMark x1="64530" y1="49545" x2="71368" y2="22273"/>
                          <a14:foregroundMark x1="71368" y1="22273" x2="69231" y2="74545"/>
                          <a14:foregroundMark x1="94017" y1="9091" x2="93590" y2="65000"/>
                          <a14:foregroundMark x1="93590" y1="65000" x2="72650" y2="95455"/>
                          <a14:foregroundMark x1="94872" y1="5455" x2="92735" y2="27273"/>
                          <a14:foregroundMark x1="33333" y1="3182" x2="7265" y2="7727"/>
                          <a14:foregroundMark x1="7265" y1="7727" x2="8547" y2="84091"/>
                        </a14:backgroundRemoval>
                      </a14:imgEffect>
                    </a14:imgLayer>
                  </a14:imgProps>
                </a:ext>
                <a:ext uri="{28A0092B-C50C-407E-A947-70E740481C1C}">
                  <a14:useLocalDpi xmlns:a14="http://schemas.microsoft.com/office/drawing/2010/main" val="0"/>
                </a:ext>
              </a:extLst>
            </a:blip>
            <a:srcRect/>
            <a:stretch>
              <a:fillRect/>
            </a:stretch>
          </p:blipFill>
          <p:spPr bwMode="auto">
            <a:xfrm>
              <a:off x="7284205" y="1854193"/>
              <a:ext cx="1513203" cy="14237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Pentágono 9">
              <a:extLst>
                <a:ext uri="{FF2B5EF4-FFF2-40B4-BE49-F238E27FC236}">
                  <a16:creationId xmlns:a16="http://schemas.microsoft.com/office/drawing/2014/main" id="{A9743F45-CDCB-4005-9A84-6B4E58EC06E1}"/>
                </a:ext>
              </a:extLst>
            </p:cNvPr>
            <p:cNvSpPr/>
            <p:nvPr/>
          </p:nvSpPr>
          <p:spPr>
            <a:xfrm rot="10800000" flipH="1">
              <a:off x="4509457" y="2252805"/>
              <a:ext cx="3081640" cy="648072"/>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27" name="CaixaDeTexto 26">
              <a:extLst>
                <a:ext uri="{FF2B5EF4-FFF2-40B4-BE49-F238E27FC236}">
                  <a16:creationId xmlns:a16="http://schemas.microsoft.com/office/drawing/2014/main" id="{9A660F61-2D13-4F54-A934-B8AE31A46458}"/>
                </a:ext>
              </a:extLst>
            </p:cNvPr>
            <p:cNvSpPr txBox="1"/>
            <p:nvPr/>
          </p:nvSpPr>
          <p:spPr>
            <a:xfrm flipH="1">
              <a:off x="4058331" y="2403716"/>
              <a:ext cx="3372115" cy="331622"/>
            </a:xfrm>
            <a:prstGeom prst="rect">
              <a:avLst/>
            </a:prstGeom>
            <a:noFill/>
          </p:spPr>
          <p:txBody>
            <a:bodyPr wrap="square" rtlCol="0">
              <a:spAutoFit/>
            </a:bodyPr>
            <a:lstStyle/>
            <a:p>
              <a:pPr algn="r" defTabSz="685800"/>
              <a:r>
                <a:rPr lang="en-GB" sz="1900" dirty="0">
                  <a:solidFill>
                    <a:prstClr val="white"/>
                  </a:solidFill>
                  <a:latin typeface="Calibri" panose="020F0502020204030204" pitchFamily="34" charset="0"/>
                </a:rPr>
                <a:t>POSIÇÃO DO VENTILADOR</a:t>
              </a:r>
              <a:endParaRPr lang="pt-BR" sz="1900" dirty="0">
                <a:solidFill>
                  <a:prstClr val="white"/>
                </a:solidFill>
                <a:latin typeface="Calibri" panose="020F0502020204030204"/>
              </a:endParaRPr>
            </a:p>
          </p:txBody>
        </p:sp>
        <p:pic>
          <p:nvPicPr>
            <p:cNvPr id="26" name="Imagem 25">
              <a:extLst>
                <a:ext uri="{FF2B5EF4-FFF2-40B4-BE49-F238E27FC236}">
                  <a16:creationId xmlns:a16="http://schemas.microsoft.com/office/drawing/2014/main" id="{260C2C27-BD2C-44AE-A840-9C59438F7861}"/>
                </a:ext>
              </a:extLst>
            </p:cNvPr>
            <p:cNvPicPr>
              <a:picLocks noChangeAspect="1"/>
            </p:cNvPicPr>
            <p:nvPr/>
          </p:nvPicPr>
          <p:blipFill>
            <a:blip r:embed="rId5"/>
            <a:stretch>
              <a:fillRect/>
            </a:stretch>
          </p:blipFill>
          <p:spPr>
            <a:xfrm>
              <a:off x="230908" y="1605340"/>
              <a:ext cx="4578397" cy="1777341"/>
            </a:xfrm>
            <a:prstGeom prst="rect">
              <a:avLst/>
            </a:prstGeom>
          </p:spPr>
        </p:pic>
      </p:grpSp>
      <p:grpSp>
        <p:nvGrpSpPr>
          <p:cNvPr id="8" name="Agrupar 7">
            <a:extLst>
              <a:ext uri="{FF2B5EF4-FFF2-40B4-BE49-F238E27FC236}">
                <a16:creationId xmlns:a16="http://schemas.microsoft.com/office/drawing/2014/main" id="{774F5C32-F83B-45C2-BE15-4EEBB0BC3160}"/>
              </a:ext>
            </a:extLst>
          </p:cNvPr>
          <p:cNvGrpSpPr/>
          <p:nvPr/>
        </p:nvGrpSpPr>
        <p:grpSpPr>
          <a:xfrm>
            <a:off x="114941" y="4060180"/>
            <a:ext cx="8921555" cy="1909325"/>
            <a:chOff x="416202" y="3331147"/>
            <a:chExt cx="8641021" cy="1733348"/>
          </a:xfrm>
        </p:grpSpPr>
        <p:sp>
          <p:nvSpPr>
            <p:cNvPr id="40" name="Pentágono 9">
              <a:extLst>
                <a:ext uri="{FF2B5EF4-FFF2-40B4-BE49-F238E27FC236}">
                  <a16:creationId xmlns:a16="http://schemas.microsoft.com/office/drawing/2014/main" id="{EB3D7542-E9B9-462D-99E4-691BC9F9917C}"/>
                </a:ext>
              </a:extLst>
            </p:cNvPr>
            <p:cNvSpPr/>
            <p:nvPr/>
          </p:nvSpPr>
          <p:spPr>
            <a:xfrm rot="10800000">
              <a:off x="2051361" y="3910614"/>
              <a:ext cx="2793077" cy="648072"/>
            </a:xfrm>
            <a:prstGeom prst="homePlate">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41" name="CaixaDeTexto 40">
              <a:extLst>
                <a:ext uri="{FF2B5EF4-FFF2-40B4-BE49-F238E27FC236}">
                  <a16:creationId xmlns:a16="http://schemas.microsoft.com/office/drawing/2014/main" id="{85E1A155-DB76-48A0-A09E-C0A40C00F79E}"/>
                </a:ext>
              </a:extLst>
            </p:cNvPr>
            <p:cNvSpPr txBox="1"/>
            <p:nvPr/>
          </p:nvSpPr>
          <p:spPr>
            <a:xfrm flipH="1">
              <a:off x="1279679" y="4049985"/>
              <a:ext cx="3372115" cy="369332"/>
            </a:xfrm>
            <a:prstGeom prst="rect">
              <a:avLst/>
            </a:prstGeom>
            <a:noFill/>
          </p:spPr>
          <p:txBody>
            <a:bodyPr wrap="square" rtlCol="0">
              <a:spAutoFit/>
            </a:bodyPr>
            <a:lstStyle/>
            <a:p>
              <a:pPr algn="r" defTabSz="685800"/>
              <a:r>
                <a:rPr lang="en-GB" sz="2000" dirty="0">
                  <a:solidFill>
                    <a:prstClr val="white"/>
                  </a:solidFill>
                  <a:latin typeface="Calibri" panose="020F0502020204030204" pitchFamily="34" charset="0"/>
                </a:rPr>
                <a:t>POSIÇÃO DO MOTOR</a:t>
              </a:r>
              <a:endParaRPr lang="pt-BR" sz="2000" dirty="0">
                <a:solidFill>
                  <a:prstClr val="white"/>
                </a:solidFill>
                <a:latin typeface="Calibri" panose="020F0502020204030204"/>
              </a:endParaRPr>
            </a:p>
          </p:txBody>
        </p:sp>
        <p:pic>
          <p:nvPicPr>
            <p:cNvPr id="43" name="Imagem 42">
              <a:extLst>
                <a:ext uri="{FF2B5EF4-FFF2-40B4-BE49-F238E27FC236}">
                  <a16:creationId xmlns:a16="http://schemas.microsoft.com/office/drawing/2014/main" id="{B3E06917-1870-484C-A892-DAF7CE829627}"/>
                </a:ext>
              </a:extLst>
            </p:cNvPr>
            <p:cNvPicPr>
              <a:picLocks noChangeAspect="1"/>
            </p:cNvPicPr>
            <p:nvPr/>
          </p:nvPicPr>
          <p:blipFill>
            <a:blip r:embed="rId6"/>
            <a:stretch>
              <a:fillRect/>
            </a:stretch>
          </p:blipFill>
          <p:spPr>
            <a:xfrm>
              <a:off x="4755923" y="3331147"/>
              <a:ext cx="4301300" cy="1733348"/>
            </a:xfrm>
            <a:prstGeom prst="rect">
              <a:avLst/>
            </a:prstGeom>
          </p:spPr>
        </p:pic>
        <p:pic>
          <p:nvPicPr>
            <p:cNvPr id="39" name="Imagem 38">
              <a:extLst>
                <a:ext uri="{FF2B5EF4-FFF2-40B4-BE49-F238E27FC236}">
                  <a16:creationId xmlns:a16="http://schemas.microsoft.com/office/drawing/2014/main" id="{574AD402-E479-43EE-980F-ACA363B5A4AA}"/>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586" b="91235" l="9547" r="95227">
                          <a14:foregroundMark x1="68496" y1="8765" x2="49165" y2="3586"/>
                          <a14:foregroundMark x1="88067" y1="58167" x2="95227" y2="58566"/>
                          <a14:foregroundMark x1="81146" y1="70518" x2="73508" y2="86853"/>
                          <a14:foregroundMark x1="73508" y1="86853" x2="61575" y2="91235"/>
                          <a14:foregroundMark x1="61575" y1="91235" x2="25537" y2="86056"/>
                        </a14:backgroundRemoval>
                      </a14:imgEffect>
                    </a14:imgLayer>
                  </a14:imgProps>
                </a:ext>
              </a:extLst>
            </a:blip>
            <a:srcRect l="8646"/>
            <a:stretch/>
          </p:blipFill>
          <p:spPr>
            <a:xfrm>
              <a:off x="416202" y="3638263"/>
              <a:ext cx="2013416" cy="1322187"/>
            </a:xfrm>
            <a:prstGeom prst="rect">
              <a:avLst/>
            </a:prstGeom>
          </p:spPr>
        </p:pic>
      </p:grpSp>
      <p:sp>
        <p:nvSpPr>
          <p:cNvPr id="2" name="Pentágono 3">
            <a:extLst>
              <a:ext uri="{FF2B5EF4-FFF2-40B4-BE49-F238E27FC236}">
                <a16:creationId xmlns:a16="http://schemas.microsoft.com/office/drawing/2014/main" id="{6779CDB4-739C-05CF-5E71-683018FA2AFE}"/>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6040D06E-B897-4914-7054-A8134BDD223D}"/>
              </a:ext>
            </a:extLst>
          </p:cNvPr>
          <p:cNvSpPr txBox="1">
            <a:spLocks noChangeArrowheads="1"/>
          </p:cNvSpPr>
          <p:nvPr/>
        </p:nvSpPr>
        <p:spPr bwMode="auto">
          <a:xfrm>
            <a:off x="178735" y="1161746"/>
            <a:ext cx="8716169" cy="492443"/>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POSIÇÕES DE MONTAGEM (CARCAÇA DE VENTILADOR E MOTOR) </a:t>
            </a:r>
          </a:p>
        </p:txBody>
      </p:sp>
    </p:spTree>
    <p:extLst>
      <p:ext uri="{BB962C8B-B14F-4D97-AF65-F5344CB8AC3E}">
        <p14:creationId xmlns:p14="http://schemas.microsoft.com/office/powerpoint/2010/main" val="4164273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8 CuadroTexto">
            <a:extLst>
              <a:ext uri="{FF2B5EF4-FFF2-40B4-BE49-F238E27FC236}">
                <a16:creationId xmlns:a16="http://schemas.microsoft.com/office/drawing/2014/main" id="{A35D72EA-46C2-4A53-9767-5F12683F9B21}"/>
              </a:ext>
            </a:extLst>
          </p:cNvPr>
          <p:cNvSpPr txBox="1">
            <a:spLocks noChangeArrowheads="1"/>
          </p:cNvSpPr>
          <p:nvPr/>
        </p:nvSpPr>
        <p:spPr bwMode="auto">
          <a:xfrm>
            <a:off x="102049" y="1880568"/>
            <a:ext cx="7134247" cy="415498"/>
          </a:xfrm>
          <a:prstGeom prst="rect">
            <a:avLst/>
          </a:prstGeom>
          <a:noFill/>
          <a:ln w="9525">
            <a:noFill/>
            <a:miter lim="800000"/>
            <a:headEnd/>
            <a:tailEnd/>
          </a:ln>
        </p:spPr>
        <p:txBody>
          <a:bodyPr wrap="square">
            <a:spAutoFit/>
          </a:bodyPr>
          <a:lstStyle/>
          <a:p>
            <a:pPr defTabSz="685800"/>
            <a:r>
              <a:rPr lang="pt-BR" sz="2100" dirty="0">
                <a:solidFill>
                  <a:prstClr val="white"/>
                </a:solidFill>
                <a:latin typeface="Calibri Light" panose="020F0302020204030204"/>
                <a:ea typeface="Tahoma" panose="020B0604030504040204" pitchFamily="34" charset="0"/>
                <a:cs typeface="Arial" panose="020B0604020202020204" pitchFamily="34" charset="0"/>
              </a:rPr>
              <a:t>ALGUMAS APLICAÇÕES RECOMENDADAS</a:t>
            </a:r>
          </a:p>
        </p:txBody>
      </p:sp>
      <p:sp>
        <p:nvSpPr>
          <p:cNvPr id="2" name="Pentágono 3">
            <a:extLst>
              <a:ext uri="{FF2B5EF4-FFF2-40B4-BE49-F238E27FC236}">
                <a16:creationId xmlns:a16="http://schemas.microsoft.com/office/drawing/2014/main" id="{A03A1470-EA62-F0AA-6B32-64365CB1FE3E}"/>
              </a:ext>
            </a:extLst>
          </p:cNvPr>
          <p:cNvSpPr/>
          <p:nvPr/>
        </p:nvSpPr>
        <p:spPr>
          <a:xfrm>
            <a:off x="-1" y="1073920"/>
            <a:ext cx="6228185"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537A62D6-B43D-61BA-1CCB-FFBD8A850B2E}"/>
              </a:ext>
            </a:extLst>
          </p:cNvPr>
          <p:cNvSpPr txBox="1">
            <a:spLocks noChangeArrowheads="1"/>
          </p:cNvSpPr>
          <p:nvPr/>
        </p:nvSpPr>
        <p:spPr bwMode="auto">
          <a:xfrm>
            <a:off x="178735" y="1161746"/>
            <a:ext cx="5905433" cy="492443"/>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ALGUMAS APLICAÇÕES RECOMENDADAS</a:t>
            </a:r>
          </a:p>
        </p:txBody>
      </p:sp>
      <p:sp>
        <p:nvSpPr>
          <p:cNvPr id="17" name="CaixaDeTexto 16">
            <a:extLst>
              <a:ext uri="{FF2B5EF4-FFF2-40B4-BE49-F238E27FC236}">
                <a16:creationId xmlns:a16="http://schemas.microsoft.com/office/drawing/2014/main" id="{7C4AFCB7-EAA8-4F33-963F-ADF6A96A3B6C}"/>
              </a:ext>
            </a:extLst>
          </p:cNvPr>
          <p:cNvSpPr txBox="1"/>
          <p:nvPr/>
        </p:nvSpPr>
        <p:spPr>
          <a:xfrm>
            <a:off x="178735" y="1797437"/>
            <a:ext cx="8649434" cy="338554"/>
          </a:xfrm>
          <a:prstGeom prst="rect">
            <a:avLst/>
          </a:prstGeom>
          <a:noFill/>
        </p:spPr>
        <p:txBody>
          <a:bodyPr wrap="square" rtlCol="0">
            <a:spAutoFit/>
          </a:bodyPr>
          <a:lstStyle/>
          <a:p>
            <a:pPr algn="just" defTabSz="685800"/>
            <a:r>
              <a:rPr lang="pt-BR" sz="1600" b="1" dirty="0">
                <a:solidFill>
                  <a:prstClr val="black"/>
                </a:solidFill>
                <a:latin typeface="Calibri" panose="020F0502020204030204"/>
              </a:rPr>
              <a:t>APLICAÇÃO EM COZINHAS PROFISSIONAIS – NBR 14518</a:t>
            </a:r>
            <a:endParaRPr lang="pt-BR" sz="1600" dirty="0">
              <a:solidFill>
                <a:prstClr val="black"/>
              </a:solidFill>
              <a:latin typeface="Calibri" panose="020F0502020204030204"/>
            </a:endParaRPr>
          </a:p>
        </p:txBody>
      </p:sp>
      <p:grpSp>
        <p:nvGrpSpPr>
          <p:cNvPr id="11" name="Agrupar 10">
            <a:extLst>
              <a:ext uri="{FF2B5EF4-FFF2-40B4-BE49-F238E27FC236}">
                <a16:creationId xmlns:a16="http://schemas.microsoft.com/office/drawing/2014/main" id="{671B4E20-B68C-5986-B67F-FDCC9102EAEC}"/>
              </a:ext>
            </a:extLst>
          </p:cNvPr>
          <p:cNvGrpSpPr/>
          <p:nvPr/>
        </p:nvGrpSpPr>
        <p:grpSpPr>
          <a:xfrm>
            <a:off x="296851" y="2287664"/>
            <a:ext cx="8543149" cy="3844142"/>
            <a:chOff x="284151" y="2274964"/>
            <a:chExt cx="8543149" cy="3844142"/>
          </a:xfrm>
        </p:grpSpPr>
        <p:grpSp>
          <p:nvGrpSpPr>
            <p:cNvPr id="7" name="Agrupar 6">
              <a:extLst>
                <a:ext uri="{FF2B5EF4-FFF2-40B4-BE49-F238E27FC236}">
                  <a16:creationId xmlns:a16="http://schemas.microsoft.com/office/drawing/2014/main" id="{2C06FA31-5D30-A27A-591E-4B5CB1098EE4}"/>
                </a:ext>
              </a:extLst>
            </p:cNvPr>
            <p:cNvGrpSpPr/>
            <p:nvPr/>
          </p:nvGrpSpPr>
          <p:grpSpPr>
            <a:xfrm>
              <a:off x="284151" y="2274964"/>
              <a:ext cx="3717674" cy="3674315"/>
              <a:chOff x="284151" y="2274964"/>
              <a:chExt cx="3717674" cy="3674315"/>
            </a:xfrm>
          </p:grpSpPr>
          <p:grpSp>
            <p:nvGrpSpPr>
              <p:cNvPr id="5" name="Agrupar 4">
                <a:extLst>
                  <a:ext uri="{FF2B5EF4-FFF2-40B4-BE49-F238E27FC236}">
                    <a16:creationId xmlns:a16="http://schemas.microsoft.com/office/drawing/2014/main" id="{97191D43-764D-EB68-4C7E-EB14E82CDD27}"/>
                  </a:ext>
                </a:extLst>
              </p:cNvPr>
              <p:cNvGrpSpPr/>
              <p:nvPr/>
            </p:nvGrpSpPr>
            <p:grpSpPr>
              <a:xfrm>
                <a:off x="316700" y="2274964"/>
                <a:ext cx="3663951" cy="997355"/>
                <a:chOff x="316700" y="2274964"/>
                <a:chExt cx="3663951" cy="997355"/>
              </a:xfrm>
            </p:grpSpPr>
            <p:sp>
              <p:nvSpPr>
                <p:cNvPr id="42" name="Pentágono 6">
                  <a:extLst>
                    <a:ext uri="{FF2B5EF4-FFF2-40B4-BE49-F238E27FC236}">
                      <a16:creationId xmlns:a16="http://schemas.microsoft.com/office/drawing/2014/main" id="{6A6B02B8-D7AC-45D8-BF78-98341BDA5F82}"/>
                    </a:ext>
                  </a:extLst>
                </p:cNvPr>
                <p:cNvSpPr/>
                <p:nvPr/>
              </p:nvSpPr>
              <p:spPr>
                <a:xfrm>
                  <a:off x="316700" y="2274964"/>
                  <a:ext cx="3663951" cy="997355"/>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44" name="CaixaDeTexto 43">
                  <a:extLst>
                    <a:ext uri="{FF2B5EF4-FFF2-40B4-BE49-F238E27FC236}">
                      <a16:creationId xmlns:a16="http://schemas.microsoft.com/office/drawing/2014/main" id="{43098498-1DC1-42F9-A6A1-2D6135CF5172}"/>
                    </a:ext>
                  </a:extLst>
                </p:cNvPr>
                <p:cNvSpPr txBox="1"/>
                <p:nvPr/>
              </p:nvSpPr>
              <p:spPr>
                <a:xfrm>
                  <a:off x="333112" y="2284837"/>
                  <a:ext cx="3630835" cy="954107"/>
                </a:xfrm>
                <a:prstGeom prst="rect">
                  <a:avLst/>
                </a:prstGeom>
                <a:noFill/>
              </p:spPr>
              <p:txBody>
                <a:bodyPr wrap="square" rtlCol="0">
                  <a:spAutoFit/>
                </a:bodyPr>
                <a:lstStyle/>
                <a:p>
                  <a:pPr algn="ctr" defTabSz="685800"/>
                  <a:r>
                    <a:rPr lang="pt-BR" sz="1400" b="1" i="1" dirty="0">
                      <a:solidFill>
                        <a:prstClr val="white"/>
                      </a:solidFill>
                      <a:latin typeface="Calibri" panose="020F0502020204030204"/>
                    </a:rPr>
                    <a:t>PARA EXAUSTÃO DE COIFA CONFORME NORMA NBR 14518-2019, PARA OPERAÇÃO EM SISTEMAS DOTADOS DE DAMPER </a:t>
                  </a:r>
                </a:p>
                <a:p>
                  <a:pPr algn="ctr" defTabSz="685800"/>
                  <a:r>
                    <a:rPr lang="pt-BR" sz="1400" b="1" i="1" dirty="0">
                      <a:solidFill>
                        <a:prstClr val="white"/>
                      </a:solidFill>
                      <a:latin typeface="Calibri" panose="020F0502020204030204"/>
                    </a:rPr>
                    <a:t>CORTA-FOGO, SISTEMA TIPO A.</a:t>
                  </a:r>
                  <a:endParaRPr lang="pt-BR" sz="1400" i="1" dirty="0">
                    <a:solidFill>
                      <a:prstClr val="white"/>
                    </a:solidFill>
                    <a:latin typeface="Calibri" panose="020F0502020204030204"/>
                  </a:endParaRPr>
                </a:p>
              </p:txBody>
            </p:sp>
          </p:grpSp>
          <p:grpSp>
            <p:nvGrpSpPr>
              <p:cNvPr id="6" name="Agrupar 5">
                <a:extLst>
                  <a:ext uri="{FF2B5EF4-FFF2-40B4-BE49-F238E27FC236}">
                    <a16:creationId xmlns:a16="http://schemas.microsoft.com/office/drawing/2014/main" id="{B07B5506-7870-FF0F-82A4-E9B228C65803}"/>
                  </a:ext>
                </a:extLst>
              </p:cNvPr>
              <p:cNvGrpSpPr/>
              <p:nvPr/>
            </p:nvGrpSpPr>
            <p:grpSpPr>
              <a:xfrm>
                <a:off x="284151" y="3272318"/>
                <a:ext cx="3717674" cy="2676961"/>
                <a:chOff x="284151" y="3272318"/>
                <a:chExt cx="3717674" cy="2676961"/>
              </a:xfrm>
            </p:grpSpPr>
            <p:sp>
              <p:nvSpPr>
                <p:cNvPr id="35" name="Retângulo: Cantos Arredondados 34">
                  <a:extLst>
                    <a:ext uri="{FF2B5EF4-FFF2-40B4-BE49-F238E27FC236}">
                      <a16:creationId xmlns:a16="http://schemas.microsoft.com/office/drawing/2014/main" id="{85ED5201-1731-4AB6-9459-E4F071E3340B}"/>
                    </a:ext>
                  </a:extLst>
                </p:cNvPr>
                <p:cNvSpPr/>
                <p:nvPr/>
              </p:nvSpPr>
              <p:spPr>
                <a:xfrm>
                  <a:off x="284151" y="3272318"/>
                  <a:ext cx="3717674" cy="2676961"/>
                </a:xfrm>
                <a:prstGeom prst="round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lumMod val="65000"/>
                      </a:prstClr>
                    </a:solidFill>
                    <a:latin typeface="Calibri" panose="020F0502020204030204"/>
                  </a:endParaRPr>
                </a:p>
              </p:txBody>
            </p:sp>
            <p:sp>
              <p:nvSpPr>
                <p:cNvPr id="37" name="CaixaDeTexto 36">
                  <a:extLst>
                    <a:ext uri="{FF2B5EF4-FFF2-40B4-BE49-F238E27FC236}">
                      <a16:creationId xmlns:a16="http://schemas.microsoft.com/office/drawing/2014/main" id="{95C0926B-78F4-48C1-A6F9-260A20CDCB67}"/>
                    </a:ext>
                  </a:extLst>
                </p:cNvPr>
                <p:cNvSpPr txBox="1"/>
                <p:nvPr/>
              </p:nvSpPr>
              <p:spPr>
                <a:xfrm>
                  <a:off x="316700" y="3371520"/>
                  <a:ext cx="3647247" cy="2462213"/>
                </a:xfrm>
                <a:prstGeom prst="rect">
                  <a:avLst/>
                </a:prstGeom>
                <a:noFill/>
              </p:spPr>
              <p:txBody>
                <a:bodyPr wrap="square" rtlCol="0">
                  <a:spAutoFit/>
                </a:bodyPr>
                <a:lstStyle/>
                <a:p>
                  <a:pPr marL="214313" indent="-214313" defTabSz="685800">
                    <a:buFont typeface="Wingdings" panose="05000000000000000000" pitchFamily="2" charset="2"/>
                    <a:buChar char="§"/>
                  </a:pPr>
                  <a:r>
                    <a:rPr lang="pt-BR" sz="1400" dirty="0">
                      <a:solidFill>
                        <a:prstClr val="white"/>
                      </a:solidFill>
                      <a:latin typeface="Calibri" panose="020F0502020204030204"/>
                    </a:rPr>
                    <a:t>Carcaça com solda contínua externa;</a:t>
                  </a:r>
                </a:p>
                <a:p>
                  <a:pPr marL="214313" indent="-214313" defTabSz="685800">
                    <a:buFont typeface="Wingdings" panose="05000000000000000000" pitchFamily="2" charset="2"/>
                    <a:buChar char="§"/>
                  </a:pPr>
                  <a:r>
                    <a:rPr lang="pt-BR" sz="1400" dirty="0">
                      <a:solidFill>
                        <a:prstClr val="white"/>
                      </a:solidFill>
                      <a:latin typeface="Calibri" panose="020F0502020204030204"/>
                    </a:rPr>
                    <a:t>Dreno;</a:t>
                  </a:r>
                </a:p>
                <a:p>
                  <a:pPr marL="214313" indent="-214313" defTabSz="685800">
                    <a:buFont typeface="Wingdings" panose="05000000000000000000" pitchFamily="2" charset="2"/>
                    <a:buChar char="§"/>
                  </a:pPr>
                  <a:r>
                    <a:rPr lang="pt-BR" sz="1400" dirty="0">
                      <a:solidFill>
                        <a:prstClr val="white"/>
                      </a:solidFill>
                      <a:latin typeface="Calibri" panose="020F0502020204030204"/>
                    </a:rPr>
                    <a:t>Porta de inspeção; </a:t>
                  </a:r>
                </a:p>
                <a:p>
                  <a:pPr marL="214313" indent="-214313" defTabSz="685800">
                    <a:buFont typeface="Wingdings" panose="05000000000000000000" pitchFamily="2" charset="2"/>
                    <a:buChar char="§"/>
                  </a:pPr>
                  <a:r>
                    <a:rPr lang="pt-BR" sz="1400" dirty="0">
                      <a:solidFill>
                        <a:prstClr val="white"/>
                      </a:solidFill>
                      <a:latin typeface="Calibri" panose="020F0502020204030204"/>
                    </a:rPr>
                    <a:t>Rotor de resfriamento; </a:t>
                  </a:r>
                </a:p>
                <a:p>
                  <a:pPr marL="214313" indent="-214313" defTabSz="685800">
                    <a:buFont typeface="Wingdings" panose="05000000000000000000" pitchFamily="2" charset="2"/>
                    <a:buChar char="§"/>
                  </a:pPr>
                  <a:r>
                    <a:rPr lang="pt-BR" sz="1400" dirty="0">
                      <a:solidFill>
                        <a:prstClr val="white"/>
                      </a:solidFill>
                      <a:latin typeface="Calibri" panose="020F0502020204030204"/>
                    </a:rPr>
                    <a:t>Vedação no eixo; </a:t>
                  </a:r>
                </a:p>
                <a:p>
                  <a:pPr defTabSz="685800"/>
                  <a:endParaRPr lang="pt-BR" sz="1400" dirty="0">
                    <a:solidFill>
                      <a:prstClr val="white"/>
                    </a:solidFill>
                    <a:latin typeface="Calibri" panose="020F0502020204030204"/>
                  </a:endParaRPr>
                </a:p>
                <a:p>
                  <a:pPr marL="214313" indent="-214313" defTabSz="685800">
                    <a:buFontTx/>
                    <a:buChar char="-"/>
                  </a:pPr>
                  <a:r>
                    <a:rPr lang="pt-BR" sz="1400" dirty="0">
                      <a:solidFill>
                        <a:prstClr val="white"/>
                      </a:solidFill>
                      <a:latin typeface="Calibri" panose="020F0502020204030204"/>
                    </a:rPr>
                    <a:t>Se aplicável ligação flexível, ela deve ser fabricada e resistir à 400°C por 2 horas;</a:t>
                  </a:r>
                </a:p>
                <a:p>
                  <a:pPr marL="214313" indent="-214313" defTabSz="685800">
                    <a:buFontTx/>
                    <a:buChar char="-"/>
                  </a:pPr>
                  <a:endParaRPr lang="pt-BR" sz="1400" dirty="0">
                    <a:solidFill>
                      <a:prstClr val="white"/>
                    </a:solidFill>
                    <a:latin typeface="Calibri" panose="020F0502020204030204"/>
                  </a:endParaRPr>
                </a:p>
                <a:p>
                  <a:pPr marL="214313" indent="-214313" defTabSz="685800">
                    <a:buFontTx/>
                    <a:buChar char="-"/>
                  </a:pPr>
                  <a:r>
                    <a:rPr lang="pt-BR" sz="1400" dirty="0">
                      <a:solidFill>
                        <a:prstClr val="white"/>
                      </a:solidFill>
                      <a:latin typeface="Calibri" panose="020F0502020204030204"/>
                    </a:rPr>
                    <a:t>Rotores até Ø 450 mm das classes I e II , o rotor em aço carbono. </a:t>
                  </a:r>
                </a:p>
              </p:txBody>
            </p:sp>
          </p:grpSp>
        </p:grpSp>
        <p:grpSp>
          <p:nvGrpSpPr>
            <p:cNvPr id="10" name="Agrupar 9">
              <a:extLst>
                <a:ext uri="{FF2B5EF4-FFF2-40B4-BE49-F238E27FC236}">
                  <a16:creationId xmlns:a16="http://schemas.microsoft.com/office/drawing/2014/main" id="{A825CFE1-BA1E-7E5E-2ECD-FE9FDA12E838}"/>
                </a:ext>
              </a:extLst>
            </p:cNvPr>
            <p:cNvGrpSpPr/>
            <p:nvPr/>
          </p:nvGrpSpPr>
          <p:grpSpPr>
            <a:xfrm>
              <a:off x="5094943" y="2294567"/>
              <a:ext cx="3732357" cy="3824539"/>
              <a:chOff x="5075951" y="2124740"/>
              <a:chExt cx="3732357" cy="3824539"/>
            </a:xfrm>
          </p:grpSpPr>
          <p:grpSp>
            <p:nvGrpSpPr>
              <p:cNvPr id="8" name="Agrupar 7">
                <a:extLst>
                  <a:ext uri="{FF2B5EF4-FFF2-40B4-BE49-F238E27FC236}">
                    <a16:creationId xmlns:a16="http://schemas.microsoft.com/office/drawing/2014/main" id="{408F766B-9E63-4654-082C-095B85F2934A}"/>
                  </a:ext>
                </a:extLst>
              </p:cNvPr>
              <p:cNvGrpSpPr/>
              <p:nvPr/>
            </p:nvGrpSpPr>
            <p:grpSpPr>
              <a:xfrm>
                <a:off x="5075951" y="3086606"/>
                <a:ext cx="3732357" cy="2862673"/>
                <a:chOff x="5163350" y="3086605"/>
                <a:chExt cx="3732357" cy="2862673"/>
              </a:xfrm>
            </p:grpSpPr>
            <p:sp>
              <p:nvSpPr>
                <p:cNvPr id="31" name="Retângulo: Cantos Arredondados 30">
                  <a:extLst>
                    <a:ext uri="{FF2B5EF4-FFF2-40B4-BE49-F238E27FC236}">
                      <a16:creationId xmlns:a16="http://schemas.microsoft.com/office/drawing/2014/main" id="{E6745EEC-6048-4ADE-B208-655874E29270}"/>
                    </a:ext>
                  </a:extLst>
                </p:cNvPr>
                <p:cNvSpPr/>
                <p:nvPr/>
              </p:nvSpPr>
              <p:spPr>
                <a:xfrm>
                  <a:off x="5163350" y="3086605"/>
                  <a:ext cx="3717674" cy="2862673"/>
                </a:xfrm>
                <a:prstGeom prst="round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lumMod val="65000"/>
                      </a:prstClr>
                    </a:solidFill>
                    <a:latin typeface="Calibri" panose="020F0502020204030204"/>
                  </a:endParaRPr>
                </a:p>
              </p:txBody>
            </p:sp>
            <p:sp>
              <p:nvSpPr>
                <p:cNvPr id="32" name="CaixaDeTexto 31">
                  <a:extLst>
                    <a:ext uri="{FF2B5EF4-FFF2-40B4-BE49-F238E27FC236}">
                      <a16:creationId xmlns:a16="http://schemas.microsoft.com/office/drawing/2014/main" id="{B2CDEE8F-544D-456A-97CB-E16EE8F400B5}"/>
                    </a:ext>
                  </a:extLst>
                </p:cNvPr>
                <p:cNvSpPr txBox="1"/>
                <p:nvPr/>
              </p:nvSpPr>
              <p:spPr>
                <a:xfrm>
                  <a:off x="5248460" y="3156565"/>
                  <a:ext cx="3647247" cy="2677657"/>
                </a:xfrm>
                <a:prstGeom prst="rect">
                  <a:avLst/>
                </a:prstGeom>
                <a:noFill/>
              </p:spPr>
              <p:txBody>
                <a:bodyPr wrap="square" rtlCol="0">
                  <a:spAutoFit/>
                </a:bodyPr>
                <a:lstStyle/>
                <a:p>
                  <a:pPr marL="214313" indent="-214313" defTabSz="685800">
                    <a:buFont typeface="Wingdings" panose="05000000000000000000" pitchFamily="2" charset="2"/>
                    <a:buChar char="§"/>
                  </a:pPr>
                  <a:r>
                    <a:rPr lang="pt-BR" sz="1400" dirty="0">
                      <a:solidFill>
                        <a:prstClr val="white"/>
                      </a:solidFill>
                      <a:latin typeface="Calibri" panose="020F0502020204030204"/>
                    </a:rPr>
                    <a:t>Carcaça com solda contínua externa;</a:t>
                  </a:r>
                </a:p>
                <a:p>
                  <a:pPr marL="214313" indent="-214313" defTabSz="685800">
                    <a:buFont typeface="Wingdings" panose="05000000000000000000" pitchFamily="2" charset="2"/>
                    <a:buChar char="§"/>
                  </a:pPr>
                  <a:r>
                    <a:rPr lang="pt-BR" sz="1400" dirty="0">
                      <a:solidFill>
                        <a:prstClr val="white"/>
                      </a:solidFill>
                      <a:latin typeface="Calibri" panose="020F0502020204030204"/>
                    </a:rPr>
                    <a:t>Dreno;</a:t>
                  </a:r>
                </a:p>
                <a:p>
                  <a:pPr marL="214313" indent="-214313" defTabSz="685800">
                    <a:buFont typeface="Wingdings" panose="05000000000000000000" pitchFamily="2" charset="2"/>
                    <a:buChar char="§"/>
                  </a:pPr>
                  <a:r>
                    <a:rPr lang="pt-BR" sz="1400" dirty="0">
                      <a:solidFill>
                        <a:prstClr val="white"/>
                      </a:solidFill>
                      <a:latin typeface="Calibri" panose="020F0502020204030204"/>
                    </a:rPr>
                    <a:t>Porta de inspeção; </a:t>
                  </a:r>
                </a:p>
                <a:p>
                  <a:pPr marL="214313" indent="-214313" defTabSz="685800">
                    <a:buFont typeface="Wingdings" panose="05000000000000000000" pitchFamily="2" charset="2"/>
                    <a:buChar char="§"/>
                  </a:pPr>
                  <a:r>
                    <a:rPr lang="pt-BR" sz="1400" dirty="0">
                      <a:solidFill>
                        <a:prstClr val="white"/>
                      </a:solidFill>
                      <a:latin typeface="Calibri" panose="020F0502020204030204"/>
                    </a:rPr>
                    <a:t>Rotor de resfriamento; </a:t>
                  </a:r>
                </a:p>
                <a:p>
                  <a:pPr marL="214313" indent="-214313" defTabSz="685800">
                    <a:buFont typeface="Wingdings" panose="05000000000000000000" pitchFamily="2" charset="2"/>
                    <a:buChar char="§"/>
                  </a:pPr>
                  <a:r>
                    <a:rPr lang="pt-BR" sz="1400" dirty="0">
                      <a:solidFill>
                        <a:prstClr val="white"/>
                      </a:solidFill>
                      <a:latin typeface="Calibri" panose="020F0502020204030204"/>
                    </a:rPr>
                    <a:t>Vedação no eixo; </a:t>
                  </a:r>
                </a:p>
                <a:p>
                  <a:pPr marL="214313" indent="-214313" defTabSz="685800">
                    <a:buFont typeface="Wingdings" panose="05000000000000000000" pitchFamily="2" charset="2"/>
                    <a:buChar char="§"/>
                  </a:pPr>
                  <a:r>
                    <a:rPr lang="pt-BR" sz="1400" dirty="0">
                      <a:solidFill>
                        <a:prstClr val="white"/>
                      </a:solidFill>
                      <a:latin typeface="Calibri" panose="020F0502020204030204"/>
                    </a:rPr>
                    <a:t>Construção para 400°C em 2 horas; </a:t>
                  </a:r>
                </a:p>
                <a:p>
                  <a:pPr defTabSz="685800"/>
                  <a:endParaRPr lang="pt-BR" sz="1400" dirty="0">
                    <a:solidFill>
                      <a:prstClr val="white"/>
                    </a:solidFill>
                    <a:latin typeface="Calibri" panose="020F0502020204030204"/>
                  </a:endParaRPr>
                </a:p>
                <a:p>
                  <a:pPr marL="214313" indent="-214313" defTabSz="685800">
                    <a:buFontTx/>
                    <a:buChar char="-"/>
                  </a:pPr>
                  <a:r>
                    <a:rPr lang="pt-BR" sz="1400" dirty="0">
                      <a:solidFill>
                        <a:prstClr val="white"/>
                      </a:solidFill>
                      <a:latin typeface="Calibri" panose="020F0502020204030204"/>
                    </a:rPr>
                    <a:t>Se aplicável ligação flexível, ela deve ser fabricada e resistir à 400°C por 2 horas;</a:t>
                  </a:r>
                </a:p>
                <a:p>
                  <a:pPr marL="214313" indent="-214313" defTabSz="685800">
                    <a:buFontTx/>
                    <a:buChar char="-"/>
                  </a:pPr>
                  <a:endParaRPr lang="pt-BR" sz="1400" dirty="0">
                    <a:solidFill>
                      <a:prstClr val="white"/>
                    </a:solidFill>
                    <a:latin typeface="Calibri" panose="020F0502020204030204"/>
                  </a:endParaRPr>
                </a:p>
                <a:p>
                  <a:pPr marL="214313" indent="-214313" defTabSz="685800">
                    <a:buFontTx/>
                    <a:buChar char="-"/>
                  </a:pPr>
                  <a:r>
                    <a:rPr lang="pt-BR" sz="1400" dirty="0">
                      <a:solidFill>
                        <a:prstClr val="white"/>
                      </a:solidFill>
                      <a:latin typeface="Calibri" panose="020F0502020204030204"/>
                    </a:rPr>
                    <a:t>Rotores até Ø 450 mm das classes I e II , o rotor em aço carbono. </a:t>
                  </a:r>
                </a:p>
              </p:txBody>
            </p:sp>
          </p:grpSp>
          <p:grpSp>
            <p:nvGrpSpPr>
              <p:cNvPr id="9" name="Agrupar 8">
                <a:extLst>
                  <a:ext uri="{FF2B5EF4-FFF2-40B4-BE49-F238E27FC236}">
                    <a16:creationId xmlns:a16="http://schemas.microsoft.com/office/drawing/2014/main" id="{8A6C9FAD-CEAF-772A-BD17-5CD4DDB4A428}"/>
                  </a:ext>
                </a:extLst>
              </p:cNvPr>
              <p:cNvGrpSpPr/>
              <p:nvPr/>
            </p:nvGrpSpPr>
            <p:grpSpPr>
              <a:xfrm>
                <a:off x="5101817" y="2124740"/>
                <a:ext cx="3663952" cy="998754"/>
                <a:chOff x="8172399" y="1654189"/>
                <a:chExt cx="3663952" cy="998754"/>
              </a:xfrm>
            </p:grpSpPr>
            <p:sp>
              <p:nvSpPr>
                <p:cNvPr id="33" name="Pentágono 6">
                  <a:extLst>
                    <a:ext uri="{FF2B5EF4-FFF2-40B4-BE49-F238E27FC236}">
                      <a16:creationId xmlns:a16="http://schemas.microsoft.com/office/drawing/2014/main" id="{FF903353-D1E4-4794-B3DF-D1AA4BCB6A3A}"/>
                    </a:ext>
                  </a:extLst>
                </p:cNvPr>
                <p:cNvSpPr/>
                <p:nvPr/>
              </p:nvSpPr>
              <p:spPr>
                <a:xfrm>
                  <a:off x="8172400" y="1654189"/>
                  <a:ext cx="3663951" cy="998754"/>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4" name="CaixaDeTexto 33">
                  <a:extLst>
                    <a:ext uri="{FF2B5EF4-FFF2-40B4-BE49-F238E27FC236}">
                      <a16:creationId xmlns:a16="http://schemas.microsoft.com/office/drawing/2014/main" id="{4AA82055-701C-4A96-8B13-8E8702E5B6EA}"/>
                    </a:ext>
                  </a:extLst>
                </p:cNvPr>
                <p:cNvSpPr txBox="1"/>
                <p:nvPr/>
              </p:nvSpPr>
              <p:spPr>
                <a:xfrm>
                  <a:off x="8172399" y="1668920"/>
                  <a:ext cx="3663951" cy="954107"/>
                </a:xfrm>
                <a:prstGeom prst="rect">
                  <a:avLst/>
                </a:prstGeom>
                <a:noFill/>
              </p:spPr>
              <p:txBody>
                <a:bodyPr wrap="square" rtlCol="0">
                  <a:spAutoFit/>
                </a:bodyPr>
                <a:lstStyle/>
                <a:p>
                  <a:pPr algn="ctr" defTabSz="685800"/>
                  <a:r>
                    <a:rPr lang="pt-BR" sz="1400" b="1" i="1" dirty="0">
                      <a:solidFill>
                        <a:schemeClr val="bg1"/>
                      </a:solidFill>
                      <a:latin typeface="Calibri" panose="020F0502020204030204"/>
                    </a:rPr>
                    <a:t>PARA EXAUSTÃO DE COIFA CONFORME NORMA NBR 14518-2019, PARA OPERAÇÃO EM SISTEMAS SEM DAMPER CORTA-FOGO, SISTEMA TIPO B.</a:t>
                  </a:r>
                  <a:endParaRPr lang="pt-BR" sz="1400" i="1" dirty="0">
                    <a:solidFill>
                      <a:schemeClr val="bg1"/>
                    </a:solidFill>
                    <a:latin typeface="Calibri" panose="020F0502020204030204"/>
                  </a:endParaRPr>
                </a:p>
              </p:txBody>
            </p:sp>
          </p:grpSp>
        </p:grpSp>
        <p:pic>
          <p:nvPicPr>
            <p:cNvPr id="29" name="Imagem 28">
              <a:extLst>
                <a:ext uri="{FF2B5EF4-FFF2-40B4-BE49-F238E27FC236}">
                  <a16:creationId xmlns:a16="http://schemas.microsoft.com/office/drawing/2014/main" id="{7E5CA771-9614-4237-BF34-7E5C8A36C0A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611" b="95101" l="286" r="98286">
                          <a14:foregroundMark x1="59714" y1="89337" x2="39714" y2="91354"/>
                          <a14:foregroundMark x1="93714" y1="57637" x2="98468" y2="72554"/>
                          <a14:foregroundMark x1="94777" y1="78871" x2="92857" y2="81268"/>
                          <a14:foregroundMark x1="48857" y1="95101" x2="41714" y2="95389"/>
                          <a14:foregroundMark x1="28857" y1="7781" x2="14286" y2="6340"/>
                          <a14:foregroundMark x1="14286" y1="6340" x2="10000" y2="21902"/>
                          <a14:foregroundMark x1="10000" y1="21902" x2="15143" y2="64553"/>
                          <a14:foregroundMark x1="5429" y1="7781" x2="4571" y2="44669"/>
                          <a14:foregroundMark x1="10571" y1="4611" x2="286" y2="6628"/>
                          <a14:backgroundMark x1="98571" y1="75793" x2="94571" y2="78674"/>
                          <a14:backgroundMark x1="98571" y1="74063" x2="98000" y2="76369"/>
                          <a14:backgroundMark x1="94571" y1="79827" x2="95143" y2="78098"/>
                          <a14:backgroundMark x1="99143" y1="72334" x2="99714" y2="74063"/>
                        </a14:backgroundRemoval>
                      </a14:imgEffect>
                    </a14:imgLayer>
                  </a14:imgProps>
                </a:ext>
                <a:ext uri="{28A0092B-C50C-407E-A947-70E740481C1C}">
                  <a14:useLocalDpi xmlns:a14="http://schemas.microsoft.com/office/drawing/2010/main" val="0"/>
                </a:ext>
              </a:extLst>
            </a:blip>
            <a:stretch>
              <a:fillRect/>
            </a:stretch>
          </p:blipFill>
          <p:spPr>
            <a:xfrm>
              <a:off x="3453780" y="3569926"/>
              <a:ext cx="1789774" cy="1774434"/>
            </a:xfrm>
            <a:prstGeom prst="rect">
              <a:avLst/>
            </a:prstGeom>
          </p:spPr>
        </p:pic>
      </p:grpSp>
    </p:spTree>
    <p:extLst>
      <p:ext uri="{BB962C8B-B14F-4D97-AF65-F5344CB8AC3E}">
        <p14:creationId xmlns:p14="http://schemas.microsoft.com/office/powerpoint/2010/main" val="4177999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xto, Carta&#10;&#10;Descrição gerada automaticamente">
            <a:extLst>
              <a:ext uri="{FF2B5EF4-FFF2-40B4-BE49-F238E27FC236}">
                <a16:creationId xmlns:a16="http://schemas.microsoft.com/office/drawing/2014/main" id="{CAAC7C0C-2CB0-1CEA-6D4A-B78A0F41A4CF}"/>
              </a:ext>
            </a:extLst>
          </p:cNvPr>
          <p:cNvPicPr>
            <a:picLocks noChangeAspect="1"/>
          </p:cNvPicPr>
          <p:nvPr/>
        </p:nvPicPr>
        <p:blipFill>
          <a:blip r:embed="rId3">
            <a:lum bright="70000" contrast="-70000"/>
            <a:alphaModFix amt="70000"/>
            <a:extLst>
              <a:ext uri="{28A0092B-C50C-407E-A947-70E740481C1C}">
                <a14:useLocalDpi xmlns:a14="http://schemas.microsoft.com/office/drawing/2010/main" val="0"/>
              </a:ext>
            </a:extLst>
          </a:blip>
          <a:stretch>
            <a:fillRect/>
          </a:stretch>
        </p:blipFill>
        <p:spPr>
          <a:xfrm>
            <a:off x="0" y="1721993"/>
            <a:ext cx="9144000" cy="4062087"/>
          </a:xfrm>
          <a:prstGeom prst="rect">
            <a:avLst/>
          </a:prstGeom>
        </p:spPr>
      </p:pic>
      <p:sp>
        <p:nvSpPr>
          <p:cNvPr id="8" name="CaixaDeTexto 7">
            <a:extLst>
              <a:ext uri="{FF2B5EF4-FFF2-40B4-BE49-F238E27FC236}">
                <a16:creationId xmlns:a16="http://schemas.microsoft.com/office/drawing/2014/main" id="{28B93307-1600-4504-9952-6486CECDE8A5}"/>
              </a:ext>
            </a:extLst>
          </p:cNvPr>
          <p:cNvSpPr txBox="1"/>
          <p:nvPr/>
        </p:nvSpPr>
        <p:spPr>
          <a:xfrm>
            <a:off x="122181" y="1848001"/>
            <a:ext cx="8899638" cy="1600438"/>
          </a:xfrm>
          <a:prstGeom prst="rect">
            <a:avLst/>
          </a:prstGeom>
          <a:noFill/>
        </p:spPr>
        <p:txBody>
          <a:bodyPr wrap="square" rtlCol="0">
            <a:spAutoFit/>
          </a:bodyPr>
          <a:lstStyle/>
          <a:p>
            <a:pPr marL="257175" indent="-257175" algn="just" defTabSz="685800">
              <a:buFont typeface="Wingdings" panose="05000000000000000000" pitchFamily="2" charset="2"/>
              <a:buChar char="§"/>
            </a:pPr>
            <a:r>
              <a:rPr lang="pt-BR" sz="1400" dirty="0">
                <a:solidFill>
                  <a:prstClr val="black"/>
                </a:solidFill>
                <a:latin typeface="Calibri" panose="020F0502020204030204"/>
              </a:rPr>
              <a:t>Estas leis são mais frequentemente usadas para calcular mudanças na vazão, pressão e potência de um ventilador quando o seu tamanho, velocidade ou densidade do gás forem alterados. </a:t>
            </a:r>
          </a:p>
          <a:p>
            <a:pPr marL="257175" indent="-257175" algn="just" defTabSz="685800">
              <a:buFont typeface="Wingdings" panose="05000000000000000000" pitchFamily="2" charset="2"/>
              <a:buChar char="§"/>
            </a:pPr>
            <a:endParaRPr lang="pt-BR" sz="1400" dirty="0">
              <a:solidFill>
                <a:prstClr val="black"/>
              </a:solidFill>
              <a:latin typeface="Calibri" panose="020F0502020204030204"/>
            </a:endParaRPr>
          </a:p>
          <a:p>
            <a:pPr marL="257175" indent="-257175" algn="just" defTabSz="685800">
              <a:buFont typeface="Wingdings" panose="05000000000000000000" pitchFamily="2" charset="2"/>
              <a:buChar char="§"/>
            </a:pPr>
            <a:r>
              <a:rPr lang="pt-BR" sz="1400" dirty="0">
                <a:solidFill>
                  <a:prstClr val="black"/>
                </a:solidFill>
                <a:latin typeface="Calibri" panose="020F0502020204030204"/>
              </a:rPr>
              <a:t>É importante observar-se, entretanto, que essas leis se aplicam a um determinado ponto de operação segundo a característica do ventilador. Elas não podem ser usadas para prever outros pontos nesta curva característica, ou seja, as leis dos ventiladores calculam o novo ponto de operação do ventilador dentro da curva de mesmo rendimento. As equações das leis dos ventiladores são:</a:t>
            </a:r>
          </a:p>
        </p:txBody>
      </p:sp>
      <p:grpSp>
        <p:nvGrpSpPr>
          <p:cNvPr id="9" name="Agrupar 8">
            <a:extLst>
              <a:ext uri="{FF2B5EF4-FFF2-40B4-BE49-F238E27FC236}">
                <a16:creationId xmlns:a16="http://schemas.microsoft.com/office/drawing/2014/main" id="{8A453B01-BCEF-42A3-BCAD-A4CCCFD4F985}"/>
              </a:ext>
            </a:extLst>
          </p:cNvPr>
          <p:cNvGrpSpPr/>
          <p:nvPr/>
        </p:nvGrpSpPr>
        <p:grpSpPr>
          <a:xfrm>
            <a:off x="384904" y="3922442"/>
            <a:ext cx="6108531" cy="1603242"/>
            <a:chOff x="1771650" y="3543300"/>
            <a:chExt cx="6159955" cy="1571626"/>
          </a:xfrm>
        </p:grpSpPr>
        <p:pic>
          <p:nvPicPr>
            <p:cNvPr id="10" name="Imagem 9">
              <a:extLst>
                <a:ext uri="{FF2B5EF4-FFF2-40B4-BE49-F238E27FC236}">
                  <a16:creationId xmlns:a16="http://schemas.microsoft.com/office/drawing/2014/main" id="{25FBA6B3-6B33-4434-AE53-284759404B24}"/>
                </a:ext>
              </a:extLst>
            </p:cNvPr>
            <p:cNvPicPr>
              <a:picLocks noChangeAspect="1"/>
            </p:cNvPicPr>
            <p:nvPr/>
          </p:nvPicPr>
          <p:blipFill rotWithShape="1">
            <a:blip r:embed="rId4"/>
            <a:srcRect t="7641" b="46652"/>
            <a:stretch/>
          </p:blipFill>
          <p:spPr>
            <a:xfrm>
              <a:off x="1771650" y="3543300"/>
              <a:ext cx="3305175" cy="1571626"/>
            </a:xfrm>
            <a:prstGeom prst="rect">
              <a:avLst/>
            </a:prstGeom>
          </p:spPr>
        </p:pic>
        <p:pic>
          <p:nvPicPr>
            <p:cNvPr id="11" name="Imagem 10">
              <a:extLst>
                <a:ext uri="{FF2B5EF4-FFF2-40B4-BE49-F238E27FC236}">
                  <a16:creationId xmlns:a16="http://schemas.microsoft.com/office/drawing/2014/main" id="{6B911F3A-0C2A-44B2-A081-ED2C111B08BB}"/>
                </a:ext>
              </a:extLst>
            </p:cNvPr>
            <p:cNvPicPr>
              <a:picLocks noChangeAspect="1"/>
            </p:cNvPicPr>
            <p:nvPr/>
          </p:nvPicPr>
          <p:blipFill rotWithShape="1">
            <a:blip r:embed="rId4"/>
            <a:srcRect t="54294"/>
            <a:stretch/>
          </p:blipFill>
          <p:spPr>
            <a:xfrm>
              <a:off x="4626430" y="3543300"/>
              <a:ext cx="3305175" cy="1571626"/>
            </a:xfrm>
            <a:prstGeom prst="rect">
              <a:avLst/>
            </a:prstGeom>
          </p:spPr>
        </p:pic>
      </p:grpSp>
      <p:sp>
        <p:nvSpPr>
          <p:cNvPr id="3" name="Pentágono 3">
            <a:extLst>
              <a:ext uri="{FF2B5EF4-FFF2-40B4-BE49-F238E27FC236}">
                <a16:creationId xmlns:a16="http://schemas.microsoft.com/office/drawing/2014/main" id="{F348537C-75DF-3911-9B21-1CBD10F1B78B}"/>
              </a:ext>
            </a:extLst>
          </p:cNvPr>
          <p:cNvSpPr/>
          <p:nvPr/>
        </p:nvSpPr>
        <p:spPr>
          <a:xfrm>
            <a:off x="0" y="1073920"/>
            <a:ext cx="4067944"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4" name="8 CuadroTexto">
            <a:extLst>
              <a:ext uri="{FF2B5EF4-FFF2-40B4-BE49-F238E27FC236}">
                <a16:creationId xmlns:a16="http://schemas.microsoft.com/office/drawing/2014/main" id="{EDBF49AB-C6B0-245E-B849-8A748E838EAE}"/>
              </a:ext>
            </a:extLst>
          </p:cNvPr>
          <p:cNvSpPr txBox="1">
            <a:spLocks noChangeArrowheads="1"/>
          </p:cNvSpPr>
          <p:nvPr/>
        </p:nvSpPr>
        <p:spPr bwMode="auto">
          <a:xfrm>
            <a:off x="122181" y="1136346"/>
            <a:ext cx="4788026" cy="954107"/>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LEI DOS VENTILADORES</a:t>
            </a:r>
          </a:p>
          <a:p>
            <a:pPr defTabSz="685800"/>
            <a:r>
              <a:rPr lang="pt-BR" sz="2800" b="1" dirty="0">
                <a:solidFill>
                  <a:schemeClr val="bg1"/>
                </a:solidFill>
                <a:latin typeface="Calibri Light" panose="020F0302020204030204" pitchFamily="34" charset="0"/>
                <a:cs typeface="Calibri Light" panose="020F0302020204030204" pitchFamily="34" charset="0"/>
              </a:rPr>
              <a:t>: </a:t>
            </a:r>
          </a:p>
        </p:txBody>
      </p:sp>
    </p:spTree>
    <p:extLst>
      <p:ext uri="{BB962C8B-B14F-4D97-AF65-F5344CB8AC3E}">
        <p14:creationId xmlns:p14="http://schemas.microsoft.com/office/powerpoint/2010/main" val="2758393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ângulo 37">
            <a:extLst>
              <a:ext uri="{FF2B5EF4-FFF2-40B4-BE49-F238E27FC236}">
                <a16:creationId xmlns:a16="http://schemas.microsoft.com/office/drawing/2014/main" id="{F1FC630D-F7F4-4312-BF3A-221DB59AD9EC}"/>
              </a:ext>
            </a:extLst>
          </p:cNvPr>
          <p:cNvSpPr/>
          <p:nvPr/>
        </p:nvSpPr>
        <p:spPr>
          <a:xfrm>
            <a:off x="1517401" y="5544849"/>
            <a:ext cx="844847" cy="369332"/>
          </a:xfrm>
          <a:prstGeom prst="rect">
            <a:avLst/>
          </a:prstGeom>
        </p:spPr>
        <p:txBody>
          <a:bodyPr wrap="none">
            <a:spAutoFit/>
          </a:bodyPr>
          <a:lstStyle/>
          <a:p>
            <a:pPr algn="ctr" defTabSz="685800"/>
            <a:r>
              <a:rPr lang="pt-BR" b="1" dirty="0">
                <a:solidFill>
                  <a:prstClr val="white"/>
                </a:solidFill>
                <a:latin typeface="Calibri" panose="020F0502020204030204"/>
              </a:rPr>
              <a:t>DECOR</a:t>
            </a:r>
          </a:p>
        </p:txBody>
      </p:sp>
      <p:sp>
        <p:nvSpPr>
          <p:cNvPr id="2" name="Pentágono 3">
            <a:extLst>
              <a:ext uri="{FF2B5EF4-FFF2-40B4-BE49-F238E27FC236}">
                <a16:creationId xmlns:a16="http://schemas.microsoft.com/office/drawing/2014/main" id="{13D7014E-23DF-E079-3697-60D33E1C061E}"/>
              </a:ext>
            </a:extLst>
          </p:cNvPr>
          <p:cNvSpPr/>
          <p:nvPr/>
        </p:nvSpPr>
        <p:spPr>
          <a:xfrm>
            <a:off x="0" y="1073920"/>
            <a:ext cx="4572000"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758C55B9-4061-886A-9690-DE4B149A0DAD}"/>
              </a:ext>
            </a:extLst>
          </p:cNvPr>
          <p:cNvSpPr txBox="1">
            <a:spLocks noChangeArrowheads="1"/>
          </p:cNvSpPr>
          <p:nvPr/>
        </p:nvSpPr>
        <p:spPr bwMode="auto">
          <a:xfrm>
            <a:off x="122181" y="1136346"/>
            <a:ext cx="4788026" cy="523220"/>
          </a:xfrm>
          <a:prstGeom prst="rect">
            <a:avLst/>
          </a:prstGeom>
          <a:noFill/>
          <a:ln w="9525">
            <a:noFill/>
            <a:miter lim="800000"/>
            <a:headEnd/>
            <a:tailEnd/>
          </a:ln>
        </p:spPr>
        <p:txBody>
          <a:bodyPr wrap="square">
            <a:spAutoFit/>
          </a:bodyPr>
          <a:lstStyle/>
          <a:p>
            <a:pPr defTabSz="685800"/>
            <a:r>
              <a:rPr lang="pt-BR" sz="2800" b="1" dirty="0">
                <a:solidFill>
                  <a:schemeClr val="bg1"/>
                </a:solidFill>
                <a:latin typeface="Calibri Light" panose="020F0302020204030204" pitchFamily="34" charset="0"/>
                <a:cs typeface="Calibri Light" panose="020F0302020204030204" pitchFamily="34" charset="0"/>
              </a:rPr>
              <a:t>SISTEMAS / NORMA AMCA </a:t>
            </a:r>
          </a:p>
        </p:txBody>
      </p:sp>
      <p:pic>
        <p:nvPicPr>
          <p:cNvPr id="5" name="Imagem 4" descr="Texto&#10;&#10;Descrição gerada automaticamente">
            <a:extLst>
              <a:ext uri="{FF2B5EF4-FFF2-40B4-BE49-F238E27FC236}">
                <a16:creationId xmlns:a16="http://schemas.microsoft.com/office/drawing/2014/main" id="{D80CCDC0-DB03-2755-C1A9-A607B7695A54}"/>
              </a:ext>
            </a:extLst>
          </p:cNvPr>
          <p:cNvPicPr>
            <a:picLocks noChangeAspect="1"/>
          </p:cNvPicPr>
          <p:nvPr/>
        </p:nvPicPr>
        <p:blipFill>
          <a:blip r:embed="rId3">
            <a:alphaModFix amt="5000"/>
            <a:extLst>
              <a:ext uri="{BEBA8EAE-BF5A-486C-A8C5-ECC9F3942E4B}">
                <a14:imgProps xmlns:a14="http://schemas.microsoft.com/office/drawing/2010/main">
                  <a14:imgLayer r:embed="rId4">
                    <a14:imgEffect>
                      <a14:backgroundRemoval t="8721" b="90698" l="3425" r="93836">
                        <a14:foregroundMark x1="90068" y1="58721" x2="35959" y2="64535"/>
                        <a14:foregroundMark x1="35959" y1="64535" x2="10274" y2="52326"/>
                        <a14:foregroundMark x1="10274" y1="52326" x2="57877" y2="34884"/>
                        <a14:foregroundMark x1="57877" y1="34884" x2="75685" y2="37791"/>
                        <a14:foregroundMark x1="75685" y1="37791" x2="88356" y2="60465"/>
                        <a14:foregroundMark x1="88356" y1="60465" x2="66096" y2="80233"/>
                        <a14:foregroundMark x1="66096" y1="80233" x2="21233" y2="77326"/>
                        <a14:foregroundMark x1="21233" y1="77326" x2="6849" y2="52326"/>
                        <a14:foregroundMark x1="6849" y1="52326" x2="16438" y2="26744"/>
                        <a14:foregroundMark x1="16438" y1="26744" x2="43836" y2="16860"/>
                        <a14:foregroundMark x1="43836" y1="16860" x2="72945" y2="20930"/>
                        <a14:foregroundMark x1="72945" y1="20930" x2="91096" y2="41279"/>
                        <a14:foregroundMark x1="91096" y1="41279" x2="87329" y2="70930"/>
                        <a14:foregroundMark x1="87329" y1="70930" x2="78082" y2="42442"/>
                        <a14:foregroundMark x1="78082" y1="42442" x2="47603" y2="52326"/>
                        <a14:foregroundMark x1="47603" y1="52326" x2="19178" y2="47093"/>
                        <a14:foregroundMark x1="10959" y1="34302" x2="7192" y2="63372"/>
                        <a14:foregroundMark x1="7192" y1="63372" x2="42808" y2="85465"/>
                        <a14:foregroundMark x1="42808" y1="85465" x2="56849" y2="86628"/>
                        <a14:foregroundMark x1="55479" y1="86628" x2="23288" y2="81977"/>
                        <a14:foregroundMark x1="56849" y1="88953" x2="42123" y2="90116"/>
                        <a14:foregroundMark x1="78767" y1="79070" x2="55479" y2="84884"/>
                        <a14:foregroundMark x1="55479" y1="84884" x2="54795" y2="85465"/>
                        <a14:foregroundMark x1="80822" y1="79070" x2="41438" y2="91279"/>
                        <a14:foregroundMark x1="41438" y1="91279" x2="30137" y2="86047"/>
                        <a14:foregroundMark x1="91096" y1="65116" x2="88699" y2="31977"/>
                        <a14:foregroundMark x1="88699" y1="31977" x2="69178" y2="17442"/>
                        <a14:foregroundMark x1="69178" y1="17442" x2="26027" y2="14535"/>
                        <a14:foregroundMark x1="26027" y1="14535" x2="21918" y2="16860"/>
                        <a14:foregroundMark x1="76027" y1="16860" x2="44521" y2="9302"/>
                        <a14:foregroundMark x1="93151" y1="44186" x2="93836" y2="59884"/>
                        <a14:foregroundMark x1="3425" y1="47093" x2="4110" y2="55233"/>
                        <a14:foregroundMark x1="20548" y1="22674" x2="20548" y2="22674"/>
                        <a14:foregroundMark x1="20548" y1="19186" x2="20548" y2="19186"/>
                      </a14:backgroundRemoval>
                    </a14:imgEffect>
                  </a14:imgLayer>
                </a14:imgProps>
              </a:ext>
              <a:ext uri="{28A0092B-C50C-407E-A947-70E740481C1C}">
                <a14:useLocalDpi xmlns:a14="http://schemas.microsoft.com/office/drawing/2010/main" val="0"/>
              </a:ext>
            </a:extLst>
          </a:blip>
          <a:stretch>
            <a:fillRect/>
          </a:stretch>
        </p:blipFill>
        <p:spPr>
          <a:xfrm>
            <a:off x="3919618" y="2493924"/>
            <a:ext cx="4854363" cy="2859419"/>
          </a:xfrm>
          <a:prstGeom prst="rect">
            <a:avLst/>
          </a:prstGeom>
        </p:spPr>
      </p:pic>
      <p:pic>
        <p:nvPicPr>
          <p:cNvPr id="4" name="Imagem 3">
            <a:extLst>
              <a:ext uri="{FF2B5EF4-FFF2-40B4-BE49-F238E27FC236}">
                <a16:creationId xmlns:a16="http://schemas.microsoft.com/office/drawing/2014/main" id="{76E150FD-03CC-3E11-F952-74199BC93E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709292"/>
            <a:ext cx="3584960" cy="5148708"/>
          </a:xfrm>
          <a:prstGeom prst="rect">
            <a:avLst/>
          </a:prstGeom>
        </p:spPr>
      </p:pic>
      <p:sp>
        <p:nvSpPr>
          <p:cNvPr id="8" name="CaixaDeTexto 7">
            <a:extLst>
              <a:ext uri="{FF2B5EF4-FFF2-40B4-BE49-F238E27FC236}">
                <a16:creationId xmlns:a16="http://schemas.microsoft.com/office/drawing/2014/main" id="{30711CCB-A49D-179E-F58C-AD0839BA8595}"/>
              </a:ext>
            </a:extLst>
          </p:cNvPr>
          <p:cNvSpPr txBox="1"/>
          <p:nvPr/>
        </p:nvSpPr>
        <p:spPr>
          <a:xfrm>
            <a:off x="3754511" y="2924673"/>
            <a:ext cx="5184576" cy="1997919"/>
          </a:xfrm>
          <a:prstGeom prst="rect">
            <a:avLst/>
          </a:prstGeom>
          <a:noFill/>
        </p:spPr>
        <p:txBody>
          <a:bodyPr wrap="square" rtlCol="0">
            <a:spAutoFit/>
          </a:bodyPr>
          <a:lstStyle/>
          <a:p>
            <a:pPr algn="just" defTabSz="685800">
              <a:lnSpc>
                <a:spcPct val="150000"/>
              </a:lnSpc>
            </a:pPr>
            <a:r>
              <a:rPr lang="pt-BR" sz="1400" dirty="0">
                <a:solidFill>
                  <a:prstClr val="black"/>
                </a:solidFill>
                <a:latin typeface="Calibri" panose="020F0502020204030204"/>
              </a:rPr>
              <a:t>Estes são os chamados efeitos do sistema </a:t>
            </a:r>
            <a:r>
              <a:rPr lang="pt-BR" sz="1400" i="1" dirty="0">
                <a:solidFill>
                  <a:prstClr val="black"/>
                </a:solidFill>
                <a:latin typeface="Calibri" panose="020F0502020204030204"/>
              </a:rPr>
              <a:t>(veja vídeo da AMCA </a:t>
            </a:r>
            <a:r>
              <a:rPr lang="pt-BR" sz="1400" i="1" dirty="0">
                <a:solidFill>
                  <a:prstClr val="black"/>
                </a:solidFill>
                <a:latin typeface="Calibri" panose="020F0502020204030204"/>
                <a:hlinkClick r:id="rId6"/>
              </a:rPr>
              <a:t>https://www.youtube.com/</a:t>
            </a:r>
            <a:r>
              <a:rPr lang="pt-BR" sz="1400" i="1" dirty="0" err="1">
                <a:solidFill>
                  <a:prstClr val="black"/>
                </a:solidFill>
                <a:latin typeface="Calibri" panose="020F0502020204030204"/>
                <a:hlinkClick r:id="rId6"/>
              </a:rPr>
              <a:t>watch?v</a:t>
            </a:r>
            <a:r>
              <a:rPr lang="pt-BR" sz="1400" i="1" dirty="0">
                <a:solidFill>
                  <a:prstClr val="black"/>
                </a:solidFill>
                <a:latin typeface="Calibri" panose="020F0502020204030204"/>
                <a:hlinkClick r:id="rId6"/>
              </a:rPr>
              <a:t>=qE3sNplv8Pc</a:t>
            </a:r>
            <a:r>
              <a:rPr lang="pt-BR" sz="1400" i="1" dirty="0">
                <a:solidFill>
                  <a:prstClr val="black"/>
                </a:solidFill>
                <a:latin typeface="Calibri" panose="020F0502020204030204"/>
              </a:rPr>
              <a:t>).</a:t>
            </a:r>
            <a:r>
              <a:rPr lang="pt-BR" sz="1400" dirty="0">
                <a:solidFill>
                  <a:prstClr val="black"/>
                </a:solidFill>
                <a:latin typeface="Calibri" panose="020F0502020204030204"/>
              </a:rPr>
              <a:t> Muitas vezes o projeto acaba não prevendo algumas surpresas (vigas, pouco espaço, diferença de alturas, tubulações, etc...) que aparecem na obra, na hora da instalação, e o desempenho/rendimento dos ventiladores acaba prejudicado.</a:t>
            </a:r>
          </a:p>
        </p:txBody>
      </p:sp>
    </p:spTree>
    <p:extLst>
      <p:ext uri="{BB962C8B-B14F-4D97-AF65-F5344CB8AC3E}">
        <p14:creationId xmlns:p14="http://schemas.microsoft.com/office/powerpoint/2010/main" val="1361664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ângulo 37">
            <a:extLst>
              <a:ext uri="{FF2B5EF4-FFF2-40B4-BE49-F238E27FC236}">
                <a16:creationId xmlns:a16="http://schemas.microsoft.com/office/drawing/2014/main" id="{F1FC630D-F7F4-4312-BF3A-221DB59AD9EC}"/>
              </a:ext>
            </a:extLst>
          </p:cNvPr>
          <p:cNvSpPr/>
          <p:nvPr/>
        </p:nvSpPr>
        <p:spPr>
          <a:xfrm>
            <a:off x="1517401" y="5544849"/>
            <a:ext cx="844847" cy="369332"/>
          </a:xfrm>
          <a:prstGeom prst="rect">
            <a:avLst/>
          </a:prstGeom>
        </p:spPr>
        <p:txBody>
          <a:bodyPr wrap="none">
            <a:spAutoFit/>
          </a:bodyPr>
          <a:lstStyle/>
          <a:p>
            <a:pPr algn="ctr" defTabSz="685800"/>
            <a:r>
              <a:rPr lang="pt-BR" b="1" dirty="0">
                <a:solidFill>
                  <a:prstClr val="white"/>
                </a:solidFill>
                <a:latin typeface="Calibri" panose="020F0502020204030204"/>
              </a:rPr>
              <a:t>DECOR</a:t>
            </a:r>
          </a:p>
        </p:txBody>
      </p:sp>
      <p:grpSp>
        <p:nvGrpSpPr>
          <p:cNvPr id="6" name="Agrupar 5">
            <a:extLst>
              <a:ext uri="{FF2B5EF4-FFF2-40B4-BE49-F238E27FC236}">
                <a16:creationId xmlns:a16="http://schemas.microsoft.com/office/drawing/2014/main" id="{E5BC914C-25B9-9F76-7E5E-314C3F4C1667}"/>
              </a:ext>
            </a:extLst>
          </p:cNvPr>
          <p:cNvGrpSpPr/>
          <p:nvPr/>
        </p:nvGrpSpPr>
        <p:grpSpPr>
          <a:xfrm>
            <a:off x="254934" y="1828494"/>
            <a:ext cx="8650435" cy="3935343"/>
            <a:chOff x="178734" y="1828494"/>
            <a:chExt cx="8650435" cy="3935343"/>
          </a:xfrm>
        </p:grpSpPr>
        <p:sp>
          <p:nvSpPr>
            <p:cNvPr id="10" name="CaixaDeTexto 9">
              <a:extLst>
                <a:ext uri="{FF2B5EF4-FFF2-40B4-BE49-F238E27FC236}">
                  <a16:creationId xmlns:a16="http://schemas.microsoft.com/office/drawing/2014/main" id="{B3AD05D2-9908-4648-9F02-18A90E61145B}"/>
                </a:ext>
              </a:extLst>
            </p:cNvPr>
            <p:cNvSpPr txBox="1"/>
            <p:nvPr/>
          </p:nvSpPr>
          <p:spPr>
            <a:xfrm>
              <a:off x="178734" y="1828494"/>
              <a:ext cx="5670630" cy="1815882"/>
            </a:xfrm>
            <a:prstGeom prst="rect">
              <a:avLst/>
            </a:prstGeom>
            <a:noFill/>
          </p:spPr>
          <p:txBody>
            <a:bodyPr wrap="square" rtlCol="0">
              <a:spAutoFit/>
            </a:bodyPr>
            <a:lstStyle/>
            <a:p>
              <a:pPr algn="ctr" defTabSz="685800"/>
              <a:r>
                <a:rPr lang="pt-BR" sz="1400" dirty="0">
                  <a:solidFill>
                    <a:prstClr val="black"/>
                  </a:solidFill>
                  <a:latin typeface="Calibri" panose="020F0502020204030204"/>
                </a:rPr>
                <a:t>- Em mercados mais desenvolvidos como os EUA ou Europa, os ventiladores costumam ter seu desempenho e curvas certificados por entidades como a AMCA, o que garante a veracidade dos dados de catálogo. Aqui no Brasil pouco ainda se fala nisso, e inexistem laboratórios certificados para teste de ventiladores em institutos de pesquisa e universidades. Nós demos um primeiro passo certificando nosso laboratório próprio pela AMCA. Então podemos fazer testes de desempenho com grande acuracidade e resultados confiáveis para o desenvolvimento dos nossos produtos.</a:t>
              </a:r>
            </a:p>
          </p:txBody>
        </p:sp>
        <p:grpSp>
          <p:nvGrpSpPr>
            <p:cNvPr id="5" name="Agrupar 4">
              <a:extLst>
                <a:ext uri="{FF2B5EF4-FFF2-40B4-BE49-F238E27FC236}">
                  <a16:creationId xmlns:a16="http://schemas.microsoft.com/office/drawing/2014/main" id="{40172122-10DA-B62C-17D2-7ADCB0F1F503}"/>
                </a:ext>
              </a:extLst>
            </p:cNvPr>
            <p:cNvGrpSpPr/>
            <p:nvPr/>
          </p:nvGrpSpPr>
          <p:grpSpPr>
            <a:xfrm>
              <a:off x="314831" y="3899480"/>
              <a:ext cx="4723556" cy="1715753"/>
              <a:chOff x="274020" y="3839822"/>
              <a:chExt cx="4723556" cy="1715753"/>
            </a:xfrm>
          </p:grpSpPr>
          <p:pic>
            <p:nvPicPr>
              <p:cNvPr id="9" name="Imagem 8">
                <a:extLst>
                  <a:ext uri="{FF2B5EF4-FFF2-40B4-BE49-F238E27FC236}">
                    <a16:creationId xmlns:a16="http://schemas.microsoft.com/office/drawing/2014/main" id="{5412377D-E764-4696-AF55-2CB605487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020" y="3839822"/>
                <a:ext cx="2209748" cy="1715753"/>
              </a:xfrm>
              <a:prstGeom prst="rect">
                <a:avLst/>
              </a:prstGeom>
            </p:spPr>
          </p:pic>
          <p:graphicFrame>
            <p:nvGraphicFramePr>
              <p:cNvPr id="11" name="Objeto 10">
                <a:extLst>
                  <a:ext uri="{FF2B5EF4-FFF2-40B4-BE49-F238E27FC236}">
                    <a16:creationId xmlns:a16="http://schemas.microsoft.com/office/drawing/2014/main" id="{9C078C0F-D766-44B5-9352-28552431B0DE}"/>
                  </a:ext>
                </a:extLst>
              </p:cNvPr>
              <p:cNvGraphicFramePr>
                <a:graphicFrameLocks noChangeAspect="1"/>
              </p:cNvGraphicFramePr>
              <p:nvPr>
                <p:extLst>
                  <p:ext uri="{D42A27DB-BD31-4B8C-83A1-F6EECF244321}">
                    <p14:modId xmlns:p14="http://schemas.microsoft.com/office/powerpoint/2010/main" val="4036302412"/>
                  </p:ext>
                </p:extLst>
              </p:nvPr>
            </p:nvGraphicFramePr>
            <p:xfrm>
              <a:off x="2778272" y="3839822"/>
              <a:ext cx="2219304" cy="1705027"/>
            </p:xfrm>
            <a:graphic>
              <a:graphicData uri="http://schemas.openxmlformats.org/presentationml/2006/ole">
                <mc:AlternateContent xmlns:mc="http://schemas.openxmlformats.org/markup-compatibility/2006">
                  <mc:Choice xmlns:v="urn:schemas-microsoft-com:vml" Requires="v">
                    <p:oleObj name="Image" r:id="rId4" imgW="8437320" imgH="6406560" progId="Photoshop.Image.11">
                      <p:embed/>
                    </p:oleObj>
                  </mc:Choice>
                  <mc:Fallback>
                    <p:oleObj name="Image" r:id="rId4" imgW="8437320" imgH="6406560" progId="Photoshop.Image.11">
                      <p:embed/>
                      <p:pic>
                        <p:nvPicPr>
                          <p:cNvPr id="11" name="Objeto 10">
                            <a:extLst>
                              <a:ext uri="{FF2B5EF4-FFF2-40B4-BE49-F238E27FC236}">
                                <a16:creationId xmlns:a16="http://schemas.microsoft.com/office/drawing/2014/main" id="{9C078C0F-D766-44B5-9352-28552431B0DE}"/>
                              </a:ext>
                            </a:extLst>
                          </p:cNvPr>
                          <p:cNvPicPr/>
                          <p:nvPr/>
                        </p:nvPicPr>
                        <p:blipFill>
                          <a:blip r:embed="rId5"/>
                          <a:stretch>
                            <a:fillRect/>
                          </a:stretch>
                        </p:blipFill>
                        <p:spPr>
                          <a:xfrm>
                            <a:off x="2778272" y="3839822"/>
                            <a:ext cx="2219304" cy="1705027"/>
                          </a:xfrm>
                          <a:prstGeom prst="rect">
                            <a:avLst/>
                          </a:prstGeom>
                        </p:spPr>
                      </p:pic>
                    </p:oleObj>
                  </mc:Fallback>
                </mc:AlternateContent>
              </a:graphicData>
            </a:graphic>
          </p:graphicFrame>
        </p:grpSp>
        <p:pic>
          <p:nvPicPr>
            <p:cNvPr id="13" name="Imagem 12">
              <a:extLst>
                <a:ext uri="{FF2B5EF4-FFF2-40B4-BE49-F238E27FC236}">
                  <a16:creationId xmlns:a16="http://schemas.microsoft.com/office/drawing/2014/main" id="{24B89336-006F-4F44-A7A7-D4378B1277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4208" y="1992249"/>
              <a:ext cx="1952913" cy="1488372"/>
            </a:xfrm>
            <a:prstGeom prst="rect">
              <a:avLst/>
            </a:prstGeom>
          </p:spPr>
        </p:pic>
        <p:pic>
          <p:nvPicPr>
            <p:cNvPr id="14" name="Imagem 13">
              <a:extLst>
                <a:ext uri="{FF2B5EF4-FFF2-40B4-BE49-F238E27FC236}">
                  <a16:creationId xmlns:a16="http://schemas.microsoft.com/office/drawing/2014/main" id="{21D0B8A1-676B-4788-92B2-31DCD4B8FB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2080" y="3750878"/>
              <a:ext cx="3537089" cy="2012959"/>
            </a:xfrm>
            <a:prstGeom prst="rect">
              <a:avLst/>
            </a:prstGeom>
          </p:spPr>
        </p:pic>
      </p:grpSp>
      <p:sp>
        <p:nvSpPr>
          <p:cNvPr id="3" name="Pentágono 3">
            <a:extLst>
              <a:ext uri="{FF2B5EF4-FFF2-40B4-BE49-F238E27FC236}">
                <a16:creationId xmlns:a16="http://schemas.microsoft.com/office/drawing/2014/main" id="{BA905612-FE27-CCD9-500A-4F8A12913899}"/>
              </a:ext>
            </a:extLst>
          </p:cNvPr>
          <p:cNvSpPr/>
          <p:nvPr/>
        </p:nvSpPr>
        <p:spPr>
          <a:xfrm>
            <a:off x="-1" y="1073920"/>
            <a:ext cx="9144001"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4" name="8 CuadroTexto">
            <a:extLst>
              <a:ext uri="{FF2B5EF4-FFF2-40B4-BE49-F238E27FC236}">
                <a16:creationId xmlns:a16="http://schemas.microsoft.com/office/drawing/2014/main" id="{16261687-8F5E-81AA-62F2-5FF9175259A2}"/>
              </a:ext>
            </a:extLst>
          </p:cNvPr>
          <p:cNvSpPr txBox="1">
            <a:spLocks noChangeArrowheads="1"/>
          </p:cNvSpPr>
          <p:nvPr/>
        </p:nvSpPr>
        <p:spPr bwMode="auto">
          <a:xfrm>
            <a:off x="178734" y="1161746"/>
            <a:ext cx="8965265" cy="492443"/>
          </a:xfrm>
          <a:prstGeom prst="rect">
            <a:avLst/>
          </a:prstGeom>
          <a:noFill/>
          <a:ln w="9525">
            <a:noFill/>
            <a:miter lim="800000"/>
            <a:headEnd/>
            <a:tailEnd/>
          </a:ln>
        </p:spPr>
        <p:txBody>
          <a:bodyPr wrap="square">
            <a:spAutoFit/>
          </a:bodyPr>
          <a:lstStyle/>
          <a:p>
            <a:pPr defTabSz="685800"/>
            <a:r>
              <a:rPr lang="en-US" sz="2600" b="1" dirty="0">
                <a:solidFill>
                  <a:schemeClr val="bg1"/>
                </a:solidFill>
                <a:latin typeface="Calibri Light" panose="020F0302020204030204" pitchFamily="34" charset="0"/>
                <a:cs typeface="Calibri Light" panose="020F0302020204030204" pitchFamily="34" charset="0"/>
              </a:rPr>
              <a:t>MEMBRO AMCA (‘AIR MOVEMENT AND CONTROL ASSOCIATION’)</a:t>
            </a:r>
          </a:p>
        </p:txBody>
      </p:sp>
    </p:spTree>
    <p:extLst>
      <p:ext uri="{BB962C8B-B14F-4D97-AF65-F5344CB8AC3E}">
        <p14:creationId xmlns:p14="http://schemas.microsoft.com/office/powerpoint/2010/main" val="3641375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018E9BFA-5DE4-4288-8C66-828C379590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854" r="27155" b="6910"/>
          <a:stretch/>
        </p:blipFill>
        <p:spPr>
          <a:xfrm>
            <a:off x="-10566" y="1721992"/>
            <a:ext cx="7390878" cy="4376211"/>
          </a:xfrm>
          <a:prstGeom prst="rect">
            <a:avLst/>
          </a:prstGeom>
        </p:spPr>
      </p:pic>
      <p:grpSp>
        <p:nvGrpSpPr>
          <p:cNvPr id="4" name="Agrupar 3">
            <a:extLst>
              <a:ext uri="{FF2B5EF4-FFF2-40B4-BE49-F238E27FC236}">
                <a16:creationId xmlns:a16="http://schemas.microsoft.com/office/drawing/2014/main" id="{68A79C96-3C2C-4614-B340-93BE798D9654}"/>
              </a:ext>
            </a:extLst>
          </p:cNvPr>
          <p:cNvGrpSpPr/>
          <p:nvPr/>
        </p:nvGrpSpPr>
        <p:grpSpPr>
          <a:xfrm>
            <a:off x="4101853" y="2636912"/>
            <a:ext cx="5040559" cy="1365117"/>
            <a:chOff x="3682046" y="1821366"/>
            <a:chExt cx="4950619" cy="1365117"/>
          </a:xfrm>
        </p:grpSpPr>
        <p:sp>
          <p:nvSpPr>
            <p:cNvPr id="11" name="Pentágono 13">
              <a:extLst>
                <a:ext uri="{FF2B5EF4-FFF2-40B4-BE49-F238E27FC236}">
                  <a16:creationId xmlns:a16="http://schemas.microsoft.com/office/drawing/2014/main" id="{141F5F07-18F9-4DFC-BF87-0C57364C653F}"/>
                </a:ext>
              </a:extLst>
            </p:cNvPr>
            <p:cNvSpPr/>
            <p:nvPr/>
          </p:nvSpPr>
          <p:spPr>
            <a:xfrm>
              <a:off x="3682046" y="1885404"/>
              <a:ext cx="4950619" cy="953690"/>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15" name="8 CuadroTexto">
              <a:extLst>
                <a:ext uri="{FF2B5EF4-FFF2-40B4-BE49-F238E27FC236}">
                  <a16:creationId xmlns:a16="http://schemas.microsoft.com/office/drawing/2014/main" id="{936687E2-46D8-47A2-89FC-2F424FED2A8F}"/>
                </a:ext>
              </a:extLst>
            </p:cNvPr>
            <p:cNvSpPr txBox="1">
              <a:spLocks noChangeArrowheads="1"/>
            </p:cNvSpPr>
            <p:nvPr/>
          </p:nvSpPr>
          <p:spPr bwMode="auto">
            <a:xfrm>
              <a:off x="3687623" y="1821366"/>
              <a:ext cx="4945042" cy="1365117"/>
            </a:xfrm>
            <a:prstGeom prst="rect">
              <a:avLst/>
            </a:prstGeom>
            <a:noFill/>
            <a:ln w="9525">
              <a:noFill/>
              <a:miter lim="800000"/>
              <a:headEnd/>
              <a:tailEnd/>
            </a:ln>
          </p:spPr>
          <p:txBody>
            <a:bodyPr wrap="square">
              <a:spAutoFit/>
            </a:bodyPr>
            <a:lstStyle/>
            <a:p>
              <a:pPr defTabSz="685800">
                <a:lnSpc>
                  <a:spcPct val="150000"/>
                </a:lnSpc>
              </a:pPr>
              <a:r>
                <a:rPr lang="en-GB" sz="2100" dirty="0">
                  <a:solidFill>
                    <a:prstClr val="white"/>
                  </a:solidFill>
                  <a:latin typeface="Calibri Light" panose="020F0302020204030204" pitchFamily="34" charset="0"/>
                  <a:ea typeface="Tahoma" panose="020B0604030504040204" pitchFamily="34" charset="0"/>
                  <a:cs typeface="Calibri Light" panose="020F0302020204030204" pitchFamily="34" charset="0"/>
                </a:rPr>
                <a:t>Acesse:</a:t>
              </a:r>
            </a:p>
            <a:p>
              <a:pPr defTabSz="685800">
                <a:lnSpc>
                  <a:spcPct val="150000"/>
                </a:lnSpc>
              </a:pPr>
              <a:r>
                <a:rPr lang="en-GB" b="1" i="1" dirty="0">
                  <a:solidFill>
                    <a:prstClr val="white"/>
                  </a:solidFill>
                  <a:latin typeface="Calibri" panose="020F0502020204030204"/>
                  <a:ea typeface="Tahoma" panose="020B0604030504040204" pitchFamily="34" charset="0"/>
                  <a:cs typeface="Arial" panose="020B0604020202020204" pitchFamily="34" charset="0"/>
                </a:rPr>
                <a:t>https://www.youtube.com/watch?v=a6JqUz9vFD4</a:t>
              </a:r>
            </a:p>
          </p:txBody>
        </p:sp>
      </p:grpSp>
      <p:sp>
        <p:nvSpPr>
          <p:cNvPr id="3" name="Pentágono 3">
            <a:extLst>
              <a:ext uri="{FF2B5EF4-FFF2-40B4-BE49-F238E27FC236}">
                <a16:creationId xmlns:a16="http://schemas.microsoft.com/office/drawing/2014/main" id="{D088C864-D0FD-AE47-5E9B-61AA60F74672}"/>
              </a:ext>
            </a:extLst>
          </p:cNvPr>
          <p:cNvSpPr/>
          <p:nvPr/>
        </p:nvSpPr>
        <p:spPr>
          <a:xfrm>
            <a:off x="-1" y="1073920"/>
            <a:ext cx="6804249"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5" name="8 CuadroTexto">
            <a:extLst>
              <a:ext uri="{FF2B5EF4-FFF2-40B4-BE49-F238E27FC236}">
                <a16:creationId xmlns:a16="http://schemas.microsoft.com/office/drawing/2014/main" id="{1AD317F6-FC7C-BDB9-4815-ADB7CAB5E893}"/>
              </a:ext>
            </a:extLst>
          </p:cNvPr>
          <p:cNvSpPr txBox="1">
            <a:spLocks noChangeArrowheads="1"/>
          </p:cNvSpPr>
          <p:nvPr/>
        </p:nvSpPr>
        <p:spPr bwMode="auto">
          <a:xfrm>
            <a:off x="178735" y="1161746"/>
            <a:ext cx="6175538" cy="492443"/>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CURSO BÁSICO DE VENTILAÇÃO NO YOUTUBE</a:t>
            </a:r>
          </a:p>
        </p:txBody>
      </p:sp>
    </p:spTree>
    <p:extLst>
      <p:ext uri="{BB962C8B-B14F-4D97-AF65-F5344CB8AC3E}">
        <p14:creationId xmlns:p14="http://schemas.microsoft.com/office/powerpoint/2010/main" val="714428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tângulo 37">
            <a:extLst>
              <a:ext uri="{FF2B5EF4-FFF2-40B4-BE49-F238E27FC236}">
                <a16:creationId xmlns:a16="http://schemas.microsoft.com/office/drawing/2014/main" id="{F1FC630D-F7F4-4312-BF3A-221DB59AD9EC}"/>
              </a:ext>
            </a:extLst>
          </p:cNvPr>
          <p:cNvSpPr/>
          <p:nvPr/>
        </p:nvSpPr>
        <p:spPr>
          <a:xfrm>
            <a:off x="1517401" y="5544849"/>
            <a:ext cx="844847" cy="369332"/>
          </a:xfrm>
          <a:prstGeom prst="rect">
            <a:avLst/>
          </a:prstGeom>
        </p:spPr>
        <p:txBody>
          <a:bodyPr wrap="none">
            <a:spAutoFit/>
          </a:bodyPr>
          <a:lstStyle/>
          <a:p>
            <a:pPr algn="ctr" defTabSz="685800"/>
            <a:r>
              <a:rPr lang="pt-BR" b="1" dirty="0">
                <a:solidFill>
                  <a:prstClr val="white"/>
                </a:solidFill>
                <a:latin typeface="Calibri" panose="020F0502020204030204"/>
              </a:rPr>
              <a:t>DECOR</a:t>
            </a:r>
          </a:p>
        </p:txBody>
      </p:sp>
      <p:grpSp>
        <p:nvGrpSpPr>
          <p:cNvPr id="4" name="Agrupar 3">
            <a:extLst>
              <a:ext uri="{FF2B5EF4-FFF2-40B4-BE49-F238E27FC236}">
                <a16:creationId xmlns:a16="http://schemas.microsoft.com/office/drawing/2014/main" id="{15152778-5836-FAB0-BC68-D41D0C91BAF8}"/>
              </a:ext>
            </a:extLst>
          </p:cNvPr>
          <p:cNvGrpSpPr/>
          <p:nvPr/>
        </p:nvGrpSpPr>
        <p:grpSpPr>
          <a:xfrm>
            <a:off x="186233" y="2146390"/>
            <a:ext cx="8779642" cy="3302398"/>
            <a:chOff x="211633" y="1955890"/>
            <a:chExt cx="8779642" cy="3302398"/>
          </a:xfrm>
        </p:grpSpPr>
        <p:sp>
          <p:nvSpPr>
            <p:cNvPr id="12" name="Rectangle 2">
              <a:extLst>
                <a:ext uri="{FF2B5EF4-FFF2-40B4-BE49-F238E27FC236}">
                  <a16:creationId xmlns:a16="http://schemas.microsoft.com/office/drawing/2014/main" id="{C32BEA56-728D-4568-BF45-747ABD56DA31}"/>
                </a:ext>
              </a:extLst>
            </p:cNvPr>
            <p:cNvSpPr>
              <a:spLocks noChangeArrowheads="1"/>
            </p:cNvSpPr>
            <p:nvPr/>
          </p:nvSpPr>
          <p:spPr bwMode="auto">
            <a:xfrm>
              <a:off x="1833889" y="2195026"/>
              <a:ext cx="3525941" cy="1412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7500" tIns="33750" rIns="67500" bIns="33750"/>
            <a:lstStyle/>
            <a:p>
              <a:pPr defTabSz="685800">
                <a:tabLst>
                  <a:tab pos="542925" algn="l"/>
                  <a:tab pos="1085850" algn="l"/>
                  <a:tab pos="1628775" algn="l"/>
                  <a:tab pos="2171700" algn="l"/>
                  <a:tab pos="2714625" algn="l"/>
                  <a:tab pos="3257550" algn="l"/>
                </a:tabLst>
              </a:pPr>
              <a:r>
                <a:rPr lang="pt-BR" sz="1200" b="1" dirty="0">
                  <a:solidFill>
                    <a:srgbClr val="000000"/>
                  </a:solidFill>
                  <a:latin typeface="Calibri" panose="020F0502020204030204"/>
                </a:rPr>
                <a:t>Matriz Rio Grande do Sul</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Av. Francisco Silveira Bitencourt, 1.501</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Porto Alegre, RS</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CEP.: 91150-010</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Tel: 55 51 3349-6363</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Fax: 55 51 3349-6364</a:t>
              </a:r>
            </a:p>
            <a:p>
              <a:pPr defTabSz="685800">
                <a:tabLst>
                  <a:tab pos="542925" algn="l"/>
                  <a:tab pos="1085850" algn="l"/>
                  <a:tab pos="1628775" algn="l"/>
                  <a:tab pos="2171700" algn="l"/>
                  <a:tab pos="2714625" algn="l"/>
                  <a:tab pos="3257550" algn="l"/>
                </a:tabLst>
              </a:pPr>
              <a:r>
                <a:rPr lang="pt-BR" sz="1200" dirty="0">
                  <a:solidFill>
                    <a:srgbClr val="000000"/>
                  </a:solidFill>
                  <a:latin typeface="Calibri" panose="020F0502020204030204"/>
                </a:rPr>
                <a:t>comercialBR@solerpalau.com</a:t>
              </a:r>
            </a:p>
          </p:txBody>
        </p:sp>
        <p:sp>
          <p:nvSpPr>
            <p:cNvPr id="15" name="Rectangle 3">
              <a:extLst>
                <a:ext uri="{FF2B5EF4-FFF2-40B4-BE49-F238E27FC236}">
                  <a16:creationId xmlns:a16="http://schemas.microsoft.com/office/drawing/2014/main" id="{DFD35031-700F-438C-87E1-F33495579549}"/>
                </a:ext>
              </a:extLst>
            </p:cNvPr>
            <p:cNvSpPr>
              <a:spLocks noChangeArrowheads="1"/>
            </p:cNvSpPr>
            <p:nvPr/>
          </p:nvSpPr>
          <p:spPr bwMode="auto">
            <a:xfrm>
              <a:off x="1831601" y="3845016"/>
              <a:ext cx="3528392" cy="1413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7500" tIns="33750" rIns="67500" bIns="33750"/>
            <a:lstStyle/>
            <a:p>
              <a:pPr defTabSz="685800">
                <a:tabLst>
                  <a:tab pos="542925" algn="l"/>
                  <a:tab pos="1085850" algn="l"/>
                  <a:tab pos="1628775" algn="l"/>
                  <a:tab pos="2171700" algn="l"/>
                  <a:tab pos="2714625" algn="l"/>
                </a:tabLst>
              </a:pPr>
              <a:r>
                <a:rPr lang="pt-BR" sz="1200" b="1" dirty="0">
                  <a:solidFill>
                    <a:srgbClr val="000000"/>
                  </a:solidFill>
                  <a:latin typeface="Calibri" panose="020F0502020204030204"/>
                </a:rPr>
                <a:t>Escritório de São Paulo</a:t>
              </a:r>
            </a:p>
            <a:p>
              <a:pPr defTabSz="685800"/>
              <a:r>
                <a:rPr lang="pt-BR" sz="1200" dirty="0">
                  <a:solidFill>
                    <a:prstClr val="black"/>
                  </a:solidFill>
                  <a:latin typeface="Calibri" panose="020F0502020204030204"/>
                </a:rPr>
                <a:t>Av. Brigadeiro Faria Lima 2.369 - Conjunto 1.709/1.710</a:t>
              </a:r>
            </a:p>
            <a:p>
              <a:pPr defTabSz="685800"/>
              <a:r>
                <a:rPr lang="pt-BR" sz="1200" dirty="0">
                  <a:solidFill>
                    <a:prstClr val="black"/>
                  </a:solidFill>
                  <a:latin typeface="Calibri" panose="020F0502020204030204"/>
                </a:rPr>
                <a:t>São Paulo, SP</a:t>
              </a:r>
            </a:p>
            <a:p>
              <a:pPr defTabSz="685800"/>
              <a:r>
                <a:rPr lang="pt-BR" sz="1200" dirty="0">
                  <a:solidFill>
                    <a:prstClr val="black"/>
                  </a:solidFill>
                  <a:latin typeface="Calibri" panose="020F0502020204030204"/>
                </a:rPr>
                <a:t>CEP.: 01451-929</a:t>
              </a:r>
            </a:p>
            <a:p>
              <a:pPr defTabSz="685800">
                <a:tabLst>
                  <a:tab pos="542925" algn="l"/>
                  <a:tab pos="1085850" algn="l"/>
                  <a:tab pos="1628775" algn="l"/>
                  <a:tab pos="2171700" algn="l"/>
                  <a:tab pos="2714625" algn="l"/>
                </a:tabLst>
              </a:pPr>
              <a:r>
                <a:rPr lang="pt-BR" sz="1200" dirty="0">
                  <a:solidFill>
                    <a:srgbClr val="000000"/>
                  </a:solidFill>
                  <a:latin typeface="Calibri" panose="020F0502020204030204"/>
                </a:rPr>
                <a:t>Tel: </a:t>
              </a:r>
              <a:r>
                <a:rPr lang="pt-BR" sz="1200" dirty="0">
                  <a:solidFill>
                    <a:prstClr val="black"/>
                  </a:solidFill>
                  <a:latin typeface="Calibri" panose="020F0502020204030204"/>
                </a:rPr>
                <a:t>(11) 3539-5313 / 5315</a:t>
              </a:r>
            </a:p>
            <a:p>
              <a:pPr defTabSz="685800">
                <a:tabLst>
                  <a:tab pos="542925" algn="l"/>
                  <a:tab pos="1085850" algn="l"/>
                  <a:tab pos="1628775" algn="l"/>
                  <a:tab pos="2171700" algn="l"/>
                  <a:tab pos="2714625" algn="l"/>
                </a:tabLst>
              </a:pPr>
              <a:r>
                <a:rPr lang="pt-BR" sz="1200" dirty="0">
                  <a:solidFill>
                    <a:srgbClr val="000000"/>
                  </a:solidFill>
                  <a:latin typeface="Calibri" panose="020F0502020204030204"/>
                </a:rPr>
                <a:t>e-mail: comercialBRSP@solerpalau.com</a:t>
              </a:r>
            </a:p>
          </p:txBody>
        </p:sp>
        <p:pic>
          <p:nvPicPr>
            <p:cNvPr id="16" name="Picture 4">
              <a:extLst>
                <a:ext uri="{FF2B5EF4-FFF2-40B4-BE49-F238E27FC236}">
                  <a16:creationId xmlns:a16="http://schemas.microsoft.com/office/drawing/2014/main" id="{CCD9F3BA-A5F3-41E9-9D37-27DF84EC1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592" y="1955890"/>
              <a:ext cx="2562807" cy="17156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Imagem 16">
              <a:extLst>
                <a:ext uri="{FF2B5EF4-FFF2-40B4-BE49-F238E27FC236}">
                  <a16:creationId xmlns:a16="http://schemas.microsoft.com/office/drawing/2014/main" id="{795DBE72-3BAE-441D-939C-A8BEECB5E9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633" y="3383191"/>
              <a:ext cx="1301673" cy="682076"/>
            </a:xfrm>
            <a:prstGeom prst="rect">
              <a:avLst/>
            </a:prstGeom>
          </p:spPr>
        </p:pic>
        <p:sp>
          <p:nvSpPr>
            <p:cNvPr id="19" name="Rectangle 3">
              <a:extLst>
                <a:ext uri="{FF2B5EF4-FFF2-40B4-BE49-F238E27FC236}">
                  <a16:creationId xmlns:a16="http://schemas.microsoft.com/office/drawing/2014/main" id="{41D2C600-3A3A-454A-8A4D-D0E0ADB84C47}"/>
                </a:ext>
              </a:extLst>
            </p:cNvPr>
            <p:cNvSpPr>
              <a:spLocks noChangeArrowheads="1"/>
            </p:cNvSpPr>
            <p:nvPr/>
          </p:nvSpPr>
          <p:spPr bwMode="auto">
            <a:xfrm>
              <a:off x="5905175" y="3845016"/>
              <a:ext cx="3086100" cy="1413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7500" tIns="33750" rIns="67500" bIns="33750"/>
            <a:lstStyle/>
            <a:p>
              <a:pPr defTabSz="685800">
                <a:tabLst>
                  <a:tab pos="542925" algn="l"/>
                  <a:tab pos="1085850" algn="l"/>
                  <a:tab pos="1628775" algn="l"/>
                  <a:tab pos="2171700" algn="l"/>
                  <a:tab pos="2714625" algn="l"/>
                </a:tabLst>
              </a:pPr>
              <a:r>
                <a:rPr lang="pt-BR" sz="1200" b="1" dirty="0">
                  <a:solidFill>
                    <a:srgbClr val="000000"/>
                  </a:solidFill>
                  <a:latin typeface="Calibri" panose="020F0502020204030204"/>
                </a:rPr>
                <a:t>Filial de Mogi das Cruzes - São Paulo</a:t>
              </a:r>
            </a:p>
            <a:p>
              <a:pPr defTabSz="685800">
                <a:tabLst>
                  <a:tab pos="542925" algn="l"/>
                  <a:tab pos="1085850" algn="l"/>
                  <a:tab pos="1628775" algn="l"/>
                  <a:tab pos="2171700" algn="l"/>
                  <a:tab pos="2714625" algn="l"/>
                </a:tabLst>
              </a:pPr>
              <a:r>
                <a:rPr lang="pt-BR" sz="1200" dirty="0">
                  <a:solidFill>
                    <a:prstClr val="black"/>
                  </a:solidFill>
                  <a:latin typeface="Calibri" panose="020F0502020204030204"/>
                </a:rPr>
                <a:t>Rua José Augusto Cardoso, nº 227</a:t>
              </a:r>
            </a:p>
            <a:p>
              <a:pPr defTabSz="685800">
                <a:tabLst>
                  <a:tab pos="542925" algn="l"/>
                  <a:tab pos="1085850" algn="l"/>
                  <a:tab pos="1628775" algn="l"/>
                  <a:tab pos="2171700" algn="l"/>
                  <a:tab pos="2714625" algn="l"/>
                </a:tabLst>
              </a:pPr>
              <a:r>
                <a:rPr lang="pt-BR" sz="1200" dirty="0">
                  <a:solidFill>
                    <a:srgbClr val="000000"/>
                  </a:solidFill>
                  <a:latin typeface="Calibri" panose="020F0502020204030204"/>
                </a:rPr>
                <a:t>Mogi das Cruzes, SP</a:t>
              </a:r>
            </a:p>
            <a:p>
              <a:pPr defTabSz="685800">
                <a:tabLst>
                  <a:tab pos="542925" algn="l"/>
                  <a:tab pos="1085850" algn="l"/>
                  <a:tab pos="1628775" algn="l"/>
                  <a:tab pos="2171700" algn="l"/>
                  <a:tab pos="2714625" algn="l"/>
                </a:tabLst>
              </a:pPr>
              <a:r>
                <a:rPr lang="pt-BR" sz="1200" dirty="0">
                  <a:solidFill>
                    <a:srgbClr val="000000"/>
                  </a:solidFill>
                  <a:latin typeface="Calibri" panose="020F0502020204030204"/>
                </a:rPr>
                <a:t>CEP </a:t>
              </a:r>
              <a:r>
                <a:rPr lang="pt-BR" sz="1200" dirty="0">
                  <a:solidFill>
                    <a:prstClr val="black"/>
                  </a:solidFill>
                  <a:latin typeface="Calibri" panose="020F0502020204030204"/>
                </a:rPr>
                <a:t> 08741-120  </a:t>
              </a:r>
            </a:p>
            <a:p>
              <a:pPr defTabSz="685800">
                <a:tabLst>
                  <a:tab pos="542925" algn="l"/>
                  <a:tab pos="1085850" algn="l"/>
                  <a:tab pos="1628775" algn="l"/>
                  <a:tab pos="2171700" algn="l"/>
                  <a:tab pos="2714625" algn="l"/>
                </a:tabLst>
              </a:pPr>
              <a:r>
                <a:rPr lang="pt-BR" sz="1200" dirty="0">
                  <a:solidFill>
                    <a:srgbClr val="000000"/>
                  </a:solidFill>
                  <a:latin typeface="Calibri" panose="020F0502020204030204"/>
                </a:rPr>
                <a:t>Tel: (11)</a:t>
              </a:r>
              <a:r>
                <a:rPr lang="pt-BR" sz="1200" dirty="0">
                  <a:solidFill>
                    <a:prstClr val="black"/>
                  </a:solidFill>
                  <a:latin typeface="Calibri" panose="020F0502020204030204"/>
                </a:rPr>
                <a:t> 4727-5276</a:t>
              </a:r>
              <a:br>
                <a:rPr lang="pt-BR" sz="1200" dirty="0">
                  <a:solidFill>
                    <a:prstClr val="black"/>
                  </a:solidFill>
                  <a:latin typeface="Calibri" panose="020F0502020204030204"/>
                </a:rPr>
              </a:br>
              <a:r>
                <a:rPr lang="pt-BR" sz="1200" dirty="0">
                  <a:solidFill>
                    <a:srgbClr val="000000"/>
                  </a:solidFill>
                  <a:latin typeface="Calibri" panose="020F0502020204030204"/>
                </a:rPr>
                <a:t>e-mail: comercialBRSP@solerpalau.com</a:t>
              </a:r>
            </a:p>
          </p:txBody>
        </p:sp>
      </p:grpSp>
      <p:sp>
        <p:nvSpPr>
          <p:cNvPr id="2" name="Pentágono 3">
            <a:extLst>
              <a:ext uri="{FF2B5EF4-FFF2-40B4-BE49-F238E27FC236}">
                <a16:creationId xmlns:a16="http://schemas.microsoft.com/office/drawing/2014/main" id="{42FB3729-13C8-8576-3398-62FC7F188F94}"/>
              </a:ext>
            </a:extLst>
          </p:cNvPr>
          <p:cNvSpPr/>
          <p:nvPr/>
        </p:nvSpPr>
        <p:spPr>
          <a:xfrm>
            <a:off x="-1" y="1073920"/>
            <a:ext cx="7308305" cy="648072"/>
          </a:xfrm>
          <a:prstGeom prst="homePlate">
            <a:avLst>
              <a:gd name="adj" fmla="val 0"/>
            </a:avLst>
          </a:prstGeom>
          <a:solidFill>
            <a:srgbClr val="ED1C24"/>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pt-BR" sz="1350">
              <a:solidFill>
                <a:prstClr val="white"/>
              </a:solidFill>
              <a:latin typeface="Calibri" panose="020F0502020204030204"/>
            </a:endParaRPr>
          </a:p>
        </p:txBody>
      </p:sp>
      <p:sp>
        <p:nvSpPr>
          <p:cNvPr id="3" name="8 CuadroTexto">
            <a:extLst>
              <a:ext uri="{FF2B5EF4-FFF2-40B4-BE49-F238E27FC236}">
                <a16:creationId xmlns:a16="http://schemas.microsoft.com/office/drawing/2014/main" id="{3AEE2FF1-145E-7640-F37D-9751B0F15C80}"/>
              </a:ext>
            </a:extLst>
          </p:cNvPr>
          <p:cNvSpPr txBox="1">
            <a:spLocks noChangeArrowheads="1"/>
          </p:cNvSpPr>
          <p:nvPr/>
        </p:nvSpPr>
        <p:spPr bwMode="auto">
          <a:xfrm>
            <a:off x="178735" y="1161746"/>
            <a:ext cx="6697522" cy="492443"/>
          </a:xfrm>
          <a:prstGeom prst="rect">
            <a:avLst/>
          </a:prstGeom>
          <a:noFill/>
          <a:ln w="9525">
            <a:noFill/>
            <a:miter lim="800000"/>
            <a:headEnd/>
            <a:tailEnd/>
          </a:ln>
        </p:spPr>
        <p:txBody>
          <a:bodyPr wrap="square">
            <a:spAutoFit/>
          </a:bodyPr>
          <a:lstStyle/>
          <a:p>
            <a:pPr defTabSz="685800"/>
            <a:r>
              <a:rPr lang="pt-BR" sz="2600" b="1" dirty="0">
                <a:solidFill>
                  <a:schemeClr val="bg1"/>
                </a:solidFill>
                <a:latin typeface="Calibri Light" panose="020F0302020204030204" pitchFamily="34" charset="0"/>
                <a:cs typeface="Calibri Light" panose="020F0302020204030204" pitchFamily="34" charset="0"/>
              </a:rPr>
              <a:t>CONTATOS E LOCALIZAÇÃO DA S&amp;P BRASIL/OTAM</a:t>
            </a:r>
          </a:p>
        </p:txBody>
      </p:sp>
    </p:spTree>
    <p:extLst>
      <p:ext uri="{BB962C8B-B14F-4D97-AF65-F5344CB8AC3E}">
        <p14:creationId xmlns:p14="http://schemas.microsoft.com/office/powerpoint/2010/main" val="537523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4105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pt-BR" sz="1100" b="0" i="0" u="none" strike="noStrike" cap="none" normalizeH="0" baseline="0">
                <a:ln>
                  <a:noFill/>
                </a:ln>
                <a:solidFill>
                  <a:schemeClr val="tx1"/>
                </a:solidFill>
                <a:effectLst/>
                <a:latin typeface="Arial" pitchFamily="34" charset="0"/>
                <a:ea typeface="Calibri" pitchFamily="34" charset="0"/>
                <a:cs typeface="Times New Roman" pitchFamily="18" charset="0"/>
              </a:rPr>
              <a:t>  </a:t>
            </a:r>
            <a:endParaRPr kumimoji="0" lang="pt-BR" altLang="pt-BR" sz="1800" b="0" i="0" u="none" strike="noStrike" cap="none" normalizeH="0" baseline="0">
              <a:ln>
                <a:noFill/>
              </a:ln>
              <a:solidFill>
                <a:schemeClr val="tx1"/>
              </a:solidFill>
              <a:effectLst/>
              <a:latin typeface="Arial" pitchFamily="34" charset="0"/>
              <a:cs typeface="Arial" pitchFamily="34" charset="0"/>
            </a:endParaRPr>
          </a:p>
        </p:txBody>
      </p:sp>
      <p:pic>
        <p:nvPicPr>
          <p:cNvPr id="5" name="Imagem 4">
            <a:extLst>
              <a:ext uri="{FF2B5EF4-FFF2-40B4-BE49-F238E27FC236}">
                <a16:creationId xmlns:a16="http://schemas.microsoft.com/office/drawing/2014/main" id="{F4458441-F549-4838-A727-99ED2FDDF7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1766" y="1857215"/>
            <a:ext cx="4200467" cy="3150350"/>
          </a:xfrm>
          <a:prstGeom prst="rect">
            <a:avLst/>
          </a:prstGeom>
        </p:spPr>
      </p:pic>
      <p:grpSp>
        <p:nvGrpSpPr>
          <p:cNvPr id="4" name="Agrupar 3">
            <a:extLst>
              <a:ext uri="{FF2B5EF4-FFF2-40B4-BE49-F238E27FC236}">
                <a16:creationId xmlns:a16="http://schemas.microsoft.com/office/drawing/2014/main" id="{8AA32DD5-BB88-33CE-5DC6-E6C33DBE2FBF}"/>
              </a:ext>
            </a:extLst>
          </p:cNvPr>
          <p:cNvGrpSpPr/>
          <p:nvPr/>
        </p:nvGrpSpPr>
        <p:grpSpPr>
          <a:xfrm>
            <a:off x="1835696" y="4732168"/>
            <a:ext cx="5883997" cy="1456713"/>
            <a:chOff x="1721169" y="4048987"/>
            <a:chExt cx="5791328" cy="1456713"/>
          </a:xfrm>
        </p:grpSpPr>
        <p:grpSp>
          <p:nvGrpSpPr>
            <p:cNvPr id="2" name="Agrupar 1">
              <a:extLst>
                <a:ext uri="{FF2B5EF4-FFF2-40B4-BE49-F238E27FC236}">
                  <a16:creationId xmlns:a16="http://schemas.microsoft.com/office/drawing/2014/main" id="{5255D742-7616-654A-9774-D8C9CD785B11}"/>
                </a:ext>
              </a:extLst>
            </p:cNvPr>
            <p:cNvGrpSpPr/>
            <p:nvPr/>
          </p:nvGrpSpPr>
          <p:grpSpPr>
            <a:xfrm>
              <a:off x="1721169" y="4048987"/>
              <a:ext cx="5115887" cy="1456713"/>
              <a:chOff x="1721169" y="4048987"/>
              <a:chExt cx="5115887" cy="1456713"/>
            </a:xfrm>
          </p:grpSpPr>
          <p:pic>
            <p:nvPicPr>
              <p:cNvPr id="6" name="Imagem 5">
                <a:extLst>
                  <a:ext uri="{FF2B5EF4-FFF2-40B4-BE49-F238E27FC236}">
                    <a16:creationId xmlns:a16="http://schemas.microsoft.com/office/drawing/2014/main" id="{F09B9BF9-4C5C-4D9C-B320-B634AE3D1F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97" t="55967" r="17690" b="-5967"/>
              <a:stretch/>
            </p:blipFill>
            <p:spPr>
              <a:xfrm>
                <a:off x="2994947" y="4908131"/>
                <a:ext cx="765914" cy="597569"/>
              </a:xfrm>
              <a:prstGeom prst="rect">
                <a:avLst/>
              </a:prstGeom>
            </p:spPr>
          </p:pic>
          <p:grpSp>
            <p:nvGrpSpPr>
              <p:cNvPr id="7" name="Agrupar 6">
                <a:extLst>
                  <a:ext uri="{FF2B5EF4-FFF2-40B4-BE49-F238E27FC236}">
                    <a16:creationId xmlns:a16="http://schemas.microsoft.com/office/drawing/2014/main" id="{2BF8D710-D9A1-466F-A8C3-D2E9CECD4A61}"/>
                  </a:ext>
                </a:extLst>
              </p:cNvPr>
              <p:cNvGrpSpPr/>
              <p:nvPr/>
            </p:nvGrpSpPr>
            <p:grpSpPr>
              <a:xfrm>
                <a:off x="1721169" y="4048987"/>
                <a:ext cx="2045933" cy="758112"/>
                <a:chOff x="6065429" y="1211332"/>
                <a:chExt cx="2045933" cy="758112"/>
              </a:xfrm>
            </p:grpSpPr>
            <p:pic>
              <p:nvPicPr>
                <p:cNvPr id="8" name="Imagem 7">
                  <a:extLst>
                    <a:ext uri="{FF2B5EF4-FFF2-40B4-BE49-F238E27FC236}">
                      <a16:creationId xmlns:a16="http://schemas.microsoft.com/office/drawing/2014/main" id="{C124E35A-CA91-40D4-A7B0-3F4D728097C9}"/>
                    </a:ext>
                  </a:extLst>
                </p:cNvPr>
                <p:cNvPicPr>
                  <a:picLocks noChangeAspect="1"/>
                </p:cNvPicPr>
                <p:nvPr/>
              </p:nvPicPr>
              <p:blipFill rotWithShape="1">
                <a:blip r:embed="rId3">
                  <a:extLst>
                    <a:ext uri="{28A0092B-C50C-407E-A947-70E740481C1C}">
                      <a14:useLocalDpi xmlns:a14="http://schemas.microsoft.com/office/drawing/2010/main" val="0"/>
                    </a:ext>
                  </a:extLst>
                </a:blip>
                <a:srcRect r="59883" b="50000"/>
                <a:stretch/>
              </p:blipFill>
              <p:spPr>
                <a:xfrm>
                  <a:off x="6065429" y="1297500"/>
                  <a:ext cx="637317" cy="671944"/>
                </a:xfrm>
                <a:prstGeom prst="rect">
                  <a:avLst/>
                </a:prstGeom>
              </p:spPr>
            </p:pic>
            <p:pic>
              <p:nvPicPr>
                <p:cNvPr id="10" name="Imagem 9">
                  <a:extLst>
                    <a:ext uri="{FF2B5EF4-FFF2-40B4-BE49-F238E27FC236}">
                      <a16:creationId xmlns:a16="http://schemas.microsoft.com/office/drawing/2014/main" id="{D2CDC2E3-8335-483C-8AD2-41767C8CA8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08" t="50000" r="56563"/>
                <a:stretch/>
              </p:blipFill>
              <p:spPr>
                <a:xfrm>
                  <a:off x="7381776" y="1211332"/>
                  <a:ext cx="729586" cy="758112"/>
                </a:xfrm>
                <a:prstGeom prst="rect">
                  <a:avLst/>
                </a:prstGeom>
              </p:spPr>
            </p:pic>
            <p:pic>
              <p:nvPicPr>
                <p:cNvPr id="11" name="Imagem 10">
                  <a:extLst>
                    <a:ext uri="{FF2B5EF4-FFF2-40B4-BE49-F238E27FC236}">
                      <a16:creationId xmlns:a16="http://schemas.microsoft.com/office/drawing/2014/main" id="{8F66EC89-7E55-483E-863C-C1FC0CFEC48F}"/>
                    </a:ext>
                  </a:extLst>
                </p:cNvPr>
                <p:cNvPicPr>
                  <a:picLocks noChangeAspect="1"/>
                </p:cNvPicPr>
                <p:nvPr/>
              </p:nvPicPr>
              <p:blipFill rotWithShape="1">
                <a:blip r:embed="rId5">
                  <a:extLst>
                    <a:ext uri="{28A0092B-C50C-407E-A947-70E740481C1C}">
                      <a14:useLocalDpi xmlns:a14="http://schemas.microsoft.com/office/drawing/2010/main" val="0"/>
                    </a:ext>
                  </a:extLst>
                </a:blip>
                <a:srcRect l="14546" t="-4743" b="48152"/>
                <a:stretch/>
              </p:blipFill>
              <p:spPr>
                <a:xfrm>
                  <a:off x="6723602" y="1238002"/>
                  <a:ext cx="637318" cy="671944"/>
                </a:xfrm>
                <a:prstGeom prst="rect">
                  <a:avLst/>
                </a:prstGeom>
              </p:spPr>
            </p:pic>
          </p:grpSp>
          <p:sp>
            <p:nvSpPr>
              <p:cNvPr id="12" name="CaixaDeTexto 11">
                <a:extLst>
                  <a:ext uri="{FF2B5EF4-FFF2-40B4-BE49-F238E27FC236}">
                    <a16:creationId xmlns:a16="http://schemas.microsoft.com/office/drawing/2014/main" id="{C6FB926A-073E-4A69-A204-62E306F78F67}"/>
                  </a:ext>
                </a:extLst>
              </p:cNvPr>
              <p:cNvSpPr txBox="1"/>
              <p:nvPr/>
            </p:nvSpPr>
            <p:spPr>
              <a:xfrm>
                <a:off x="3731269" y="4151370"/>
                <a:ext cx="3105787" cy="523220"/>
              </a:xfrm>
              <a:prstGeom prst="rect">
                <a:avLst/>
              </a:prstGeom>
              <a:noFill/>
            </p:spPr>
            <p:txBody>
              <a:bodyPr wrap="square" rtlCol="0">
                <a:spAutoFit/>
              </a:bodyPr>
              <a:lstStyle/>
              <a:p>
                <a:r>
                  <a:rPr lang="pt-BR" sz="2800" dirty="0">
                    <a:solidFill>
                      <a:srgbClr val="C30303"/>
                    </a:solidFill>
                  </a:rPr>
                  <a:t>@</a:t>
                </a:r>
                <a:r>
                  <a:rPr lang="pt-BR" sz="2800" dirty="0" err="1">
                    <a:solidFill>
                      <a:srgbClr val="C30303"/>
                    </a:solidFill>
                  </a:rPr>
                  <a:t>spbrasilventilacao</a:t>
                </a:r>
                <a:endParaRPr lang="pt-BR" sz="2800" dirty="0">
                  <a:solidFill>
                    <a:srgbClr val="C30303"/>
                  </a:solidFill>
                </a:endParaRPr>
              </a:p>
            </p:txBody>
          </p:sp>
        </p:grpSp>
        <p:sp>
          <p:nvSpPr>
            <p:cNvPr id="13" name="CaixaDeTexto 12">
              <a:extLst>
                <a:ext uri="{FF2B5EF4-FFF2-40B4-BE49-F238E27FC236}">
                  <a16:creationId xmlns:a16="http://schemas.microsoft.com/office/drawing/2014/main" id="{0F822435-CF72-4640-910E-61BEB517D198}"/>
                </a:ext>
              </a:extLst>
            </p:cNvPr>
            <p:cNvSpPr txBox="1"/>
            <p:nvPr/>
          </p:nvSpPr>
          <p:spPr>
            <a:xfrm>
              <a:off x="3731269" y="4971631"/>
              <a:ext cx="3781228" cy="461665"/>
            </a:xfrm>
            <a:prstGeom prst="rect">
              <a:avLst/>
            </a:prstGeom>
            <a:noFill/>
          </p:spPr>
          <p:txBody>
            <a:bodyPr wrap="square" rtlCol="0">
              <a:spAutoFit/>
            </a:bodyPr>
            <a:lstStyle/>
            <a:p>
              <a:r>
                <a:rPr lang="pt-BR" sz="2400" dirty="0">
                  <a:solidFill>
                    <a:srgbClr val="C30303"/>
                  </a:solidFill>
                </a:rPr>
                <a:t>@</a:t>
              </a:r>
              <a:r>
                <a:rPr lang="pt-BR" sz="2400" dirty="0" err="1">
                  <a:solidFill>
                    <a:srgbClr val="C30303"/>
                  </a:solidFill>
                </a:rPr>
                <a:t>SPBrasilVentilacaoLtda</a:t>
              </a:r>
              <a:endParaRPr lang="pt-BR" sz="2400" dirty="0">
                <a:solidFill>
                  <a:srgbClr val="C30303"/>
                </a:solidFill>
              </a:endParaRPr>
            </a:p>
          </p:txBody>
        </p:sp>
      </p:grpSp>
      <p:sp>
        <p:nvSpPr>
          <p:cNvPr id="14" name="CaixaDeTexto 12">
            <a:extLst>
              <a:ext uri="{FF2B5EF4-FFF2-40B4-BE49-F238E27FC236}">
                <a16:creationId xmlns:a16="http://schemas.microsoft.com/office/drawing/2014/main" id="{67E6AB95-9C6A-7E22-BA6C-5C07644D4C59}"/>
              </a:ext>
            </a:extLst>
          </p:cNvPr>
          <p:cNvSpPr txBox="1">
            <a:spLocks noChangeArrowheads="1"/>
          </p:cNvSpPr>
          <p:nvPr/>
        </p:nvSpPr>
        <p:spPr bwMode="auto">
          <a:xfrm>
            <a:off x="5804" y="1252229"/>
            <a:ext cx="9144000" cy="769441"/>
          </a:xfrm>
          <a:prstGeom prst="rect">
            <a:avLst/>
          </a:prstGeom>
          <a:noFill/>
          <a:ln w="9525">
            <a:noFill/>
            <a:miter lim="800000"/>
            <a:headEnd/>
            <a:tailEnd/>
          </a:ln>
        </p:spPr>
        <p:txBody>
          <a:bodyPr wrap="square">
            <a:spAutoFit/>
          </a:bodyPr>
          <a:lstStyle/>
          <a:p>
            <a:pPr algn="ctr"/>
            <a:r>
              <a:rPr lang="pt-BR" altLang="pt-BR" sz="4400" b="1" dirty="0"/>
              <a:t>INTERAJA COM A GENTE</a:t>
            </a:r>
            <a:endParaRPr lang="pt-BR" altLang="pt-BR" sz="4400" b="1" i="1" u="sng" dirty="0"/>
          </a:p>
        </p:txBody>
      </p:sp>
    </p:spTree>
    <p:extLst>
      <p:ext uri="{BB962C8B-B14F-4D97-AF65-F5344CB8AC3E}">
        <p14:creationId xmlns:p14="http://schemas.microsoft.com/office/powerpoint/2010/main" val="703884285"/>
      </p:ext>
    </p:extLst>
  </p:cSld>
  <p:clrMapOvr>
    <a:masterClrMapping/>
  </p:clrMapOvr>
</p:sld>
</file>

<file path=ppt/theme/theme1.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12316</TotalTime>
  <Words>2510</Words>
  <Application>Microsoft Office PowerPoint</Application>
  <PresentationFormat>Apresentação na tela (4:3)</PresentationFormat>
  <Paragraphs>253</Paragraphs>
  <Slides>30</Slides>
  <Notes>16</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1</vt:i4>
      </vt:variant>
      <vt:variant>
        <vt:lpstr>Títulos de slides</vt:lpstr>
      </vt:variant>
      <vt:variant>
        <vt:i4>30</vt:i4>
      </vt:variant>
    </vt:vector>
  </HeadingPairs>
  <TitlesOfParts>
    <vt:vector size="38" baseType="lpstr">
      <vt:lpstr>Arial</vt:lpstr>
      <vt:lpstr>Calibri</vt:lpstr>
      <vt:lpstr>Calibri Light</vt:lpstr>
      <vt:lpstr>Grotesque</vt:lpstr>
      <vt:lpstr>Segoe UI Semibold</vt:lpstr>
      <vt:lpstr>Wingdings</vt:lpstr>
      <vt:lpstr>1_Diseño personalizado</vt:lpstr>
      <vt:lpstr>Image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Soler &amp; Palau,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Josep Mª García</dc:creator>
  <cp:lastModifiedBy>Raphael Neri</cp:lastModifiedBy>
  <cp:revision>908</cp:revision>
  <dcterms:created xsi:type="dcterms:W3CDTF">2010-09-07T07:40:27Z</dcterms:created>
  <dcterms:modified xsi:type="dcterms:W3CDTF">2025-03-14T15:44:08Z</dcterms:modified>
</cp:coreProperties>
</file>